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1" r:id="rId2"/>
    <p:sldId id="262" r:id="rId3"/>
    <p:sldId id="264" r:id="rId4"/>
    <p:sldId id="256" r:id="rId5"/>
    <p:sldId id="284" r:id="rId6"/>
    <p:sldId id="290" r:id="rId7"/>
    <p:sldId id="285" r:id="rId8"/>
    <p:sldId id="302" r:id="rId9"/>
    <p:sldId id="312" r:id="rId10"/>
    <p:sldId id="327" r:id="rId11"/>
    <p:sldId id="328" r:id="rId12"/>
    <p:sldId id="329" r:id="rId13"/>
    <p:sldId id="314" r:id="rId14"/>
    <p:sldId id="326" r:id="rId15"/>
    <p:sldId id="315" r:id="rId16"/>
    <p:sldId id="330" r:id="rId17"/>
    <p:sldId id="310" r:id="rId18"/>
    <p:sldId id="286" r:id="rId19"/>
    <p:sldId id="288" r:id="rId20"/>
    <p:sldId id="317" r:id="rId21"/>
    <p:sldId id="318" r:id="rId22"/>
    <p:sldId id="257" r:id="rId23"/>
    <p:sldId id="293" r:id="rId24"/>
    <p:sldId id="292" r:id="rId25"/>
    <p:sldId id="324" r:id="rId26"/>
    <p:sldId id="295" r:id="rId27"/>
    <p:sldId id="319" r:id="rId28"/>
    <p:sldId id="331" r:id="rId29"/>
    <p:sldId id="320" r:id="rId30"/>
    <p:sldId id="332" r:id="rId31"/>
    <p:sldId id="303" r:id="rId32"/>
    <p:sldId id="323" r:id="rId33"/>
    <p:sldId id="299" r:id="rId34"/>
    <p:sldId id="300" r:id="rId35"/>
    <p:sldId id="321" r:id="rId36"/>
    <p:sldId id="322" r:id="rId37"/>
    <p:sldId id="305" r:id="rId38"/>
    <p:sldId id="283" r:id="rId39"/>
    <p:sldId id="296" r:id="rId40"/>
    <p:sldId id="297" r:id="rId41"/>
    <p:sldId id="325" r:id="rId42"/>
    <p:sldId id="279" r:id="rId43"/>
    <p:sldId id="311" r:id="rId44"/>
    <p:sldId id="307" r:id="rId45"/>
    <p:sldId id="309" r:id="rId46"/>
    <p:sldId id="282" r:id="rId47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7400" autoAdjust="0"/>
  </p:normalViewPr>
  <p:slideViewPr>
    <p:cSldViewPr>
      <p:cViewPr>
        <p:scale>
          <a:sx n="117" d="100"/>
          <a:sy n="117" d="100"/>
        </p:scale>
        <p:origin x="-138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98695406437028"/>
          <c:y val="2.3423158686650757E-2"/>
          <c:w val="0.60926176263365306"/>
          <c:h val="0.6493564570251504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'распределение энергоресурсов'!$A$4</c:f>
              <c:strCache>
                <c:ptCount val="1"/>
                <c:pt idx="0">
                  <c:v>нераспределенные потери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энергоресурсов'!$H$4:$O$4</c:f>
              <c:numCache>
                <c:formatCode>0.0</c:formatCode>
                <c:ptCount val="2"/>
                <c:pt idx="0">
                  <c:v>20.956940000000394</c:v>
                </c:pt>
                <c:pt idx="1">
                  <c:v>11.953527999999913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CB-43E0-A4EF-09D4307080E0}"/>
            </c:ext>
          </c:extLst>
        </c:ser>
        <c:ser>
          <c:idx val="1"/>
          <c:order val="1"/>
          <c:tx>
            <c:strRef>
              <c:f>'распределение энергоресурсов'!$A$5</c:f>
              <c:strCache>
                <c:ptCount val="1"/>
                <c:pt idx="0">
                  <c:v>собственные нужды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энергоресурсов'!$H$5:$O$5</c:f>
              <c:numCache>
                <c:formatCode>0.0</c:formatCode>
                <c:ptCount val="2"/>
                <c:pt idx="0">
                  <c:v>3.1341999999999999</c:v>
                </c:pt>
                <c:pt idx="1">
                  <c:v>3.1341999999999999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CB-43E0-A4EF-09D4307080E0}"/>
            </c:ext>
          </c:extLst>
        </c:ser>
        <c:ser>
          <c:idx val="2"/>
          <c:order val="2"/>
          <c:tx>
            <c:strRef>
              <c:f>'распределение энергоресурсов'!$A$6</c:f>
              <c:strCache>
                <c:ptCount val="1"/>
                <c:pt idx="0">
                  <c:v>нормативные потери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энергоресурсов'!$H$6:$O$6</c:f>
              <c:numCache>
                <c:formatCode>0.0</c:formatCode>
                <c:ptCount val="2"/>
                <c:pt idx="0">
                  <c:v>268.2312</c:v>
                </c:pt>
                <c:pt idx="1">
                  <c:v>259.05235199999998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CB-43E0-A4EF-09D4307080E0}"/>
            </c:ext>
          </c:extLst>
        </c:ser>
        <c:ser>
          <c:idx val="3"/>
          <c:order val="3"/>
          <c:tx>
            <c:strRef>
              <c:f>'распределение энергоресурсов'!$A$7</c:f>
              <c:strCache>
                <c:ptCount val="1"/>
                <c:pt idx="0">
                  <c:v>реализация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энергоресурсов'!$H$7:$O$7</c:f>
              <c:numCache>
                <c:formatCode>0.0</c:formatCode>
                <c:ptCount val="2"/>
                <c:pt idx="0">
                  <c:v>1048.8336599999998</c:v>
                </c:pt>
                <c:pt idx="1">
                  <c:v>1054.3335200000001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ACB-43E0-A4EF-09D4307080E0}"/>
            </c:ext>
          </c:extLst>
        </c:ser>
        <c:ser>
          <c:idx val="4"/>
          <c:order val="4"/>
          <c:tx>
            <c:strRef>
              <c:f>'распределение энергоресурсов'!$A$8</c:f>
              <c:strCache>
                <c:ptCount val="1"/>
                <c:pt idx="0">
                  <c:v>покупка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энергоресурсов'!$H$8:$O$8</c:f>
              <c:numCache>
                <c:formatCode>0.0</c:formatCode>
                <c:ptCount val="2"/>
                <c:pt idx="0">
                  <c:v>1341.1560000000002</c:v>
                </c:pt>
                <c:pt idx="1">
                  <c:v>1316.520072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ACB-43E0-A4EF-09D4307080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6466432"/>
        <c:axId val="137942080"/>
        <c:axId val="176028160"/>
      </c:bar3DChart>
      <c:catAx>
        <c:axId val="17646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7942080"/>
        <c:crosses val="autoZero"/>
        <c:auto val="1"/>
        <c:lblAlgn val="ctr"/>
        <c:lblOffset val="100"/>
        <c:noMultiLvlLbl val="0"/>
      </c:catAx>
      <c:valAx>
        <c:axId val="13794208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76466432"/>
        <c:crosses val="autoZero"/>
        <c:crossBetween val="between"/>
      </c:valAx>
      <c:serAx>
        <c:axId val="176028160"/>
        <c:scaling>
          <c:orientation val="minMax"/>
        </c:scaling>
        <c:delete val="1"/>
        <c:axPos val="b"/>
        <c:majorTickMark val="out"/>
        <c:minorTickMark val="none"/>
        <c:tickLblPos val="nextTo"/>
        <c:crossAx val="137942080"/>
        <c:crosses val="autoZero"/>
      </c:ser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624478356134684"/>
          <c:y val="0.73795923452606393"/>
          <c:w val="0.82835698635015753"/>
          <c:h val="0.1907480314960629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515364764538838E-2"/>
          <c:y val="9.7745284205608032E-2"/>
          <c:w val="0.61908289429829433"/>
          <c:h val="0.80923795518123387"/>
        </c:manualLayout>
      </c:layout>
      <c:pie3DChart>
        <c:varyColors val="1"/>
        <c:ser>
          <c:idx val="0"/>
          <c:order val="0"/>
          <c:explosion val="34"/>
          <c:dLbls>
            <c:dLbl>
              <c:idx val="0"/>
              <c:layout>
                <c:manualLayout>
                  <c:x val="-3.6911347133397922E-2"/>
                  <c:y val="-6.30309162858816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BB-4BE0-B619-18D45C47D23F}"/>
                </c:ext>
              </c:extLst>
            </c:dLbl>
            <c:dLbl>
              <c:idx val="1"/>
              <c:layout>
                <c:manualLayout>
                  <c:x val="-5.9716805345215056E-2"/>
                  <c:y val="-0.240305403470728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BB-4BE0-B619-18D45C47D23F}"/>
                </c:ext>
              </c:extLst>
            </c:dLbl>
            <c:dLbl>
              <c:idx val="2"/>
              <c:layout>
                <c:manualLayout>
                  <c:x val="1.4630355410398676E-2"/>
                  <c:y val="5.72146934188741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BB-4BE0-B619-18D45C47D23F}"/>
                </c:ext>
              </c:extLst>
            </c:dLbl>
            <c:dLbl>
              <c:idx val="3"/>
              <c:layout>
                <c:manualLayout>
                  <c:x val="1.3650575869124425E-2"/>
                  <c:y val="0.101702800814073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BB-4BE0-B619-18D45C47D23F}"/>
                </c:ext>
              </c:extLst>
            </c:dLbl>
            <c:dLbl>
              <c:idx val="4"/>
              <c:layout>
                <c:manualLayout>
                  <c:x val="-5.1245635013062261E-3"/>
                  <c:y val="-8.19900522273182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BB-4BE0-B619-18D45C47D23F}"/>
                </c:ext>
              </c:extLst>
            </c:dLbl>
            <c:dLbl>
              <c:idx val="5"/>
              <c:layout>
                <c:manualLayout>
                  <c:x val="-6.6766895072852429E-3"/>
                  <c:y val="-1.57830830188073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BB-4BE0-B619-18D45C47D23F}"/>
                </c:ext>
              </c:extLst>
            </c:dLbl>
            <c:dLbl>
              <c:idx val="6"/>
              <c:layout>
                <c:manualLayout>
                  <c:x val="-2.385134806641908E-2"/>
                  <c:y val="-6.3814770652759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BB-4BE0-B619-18D45C47D23F}"/>
                </c:ext>
              </c:extLst>
            </c:dLbl>
            <c:dLbl>
              <c:idx val="7"/>
              <c:layout>
                <c:manualLayout>
                  <c:x val="3.2854104517130292E-2"/>
                  <c:y val="-0.235982425235383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BB-4BE0-B619-18D45C47D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тс!$I$14:$I$20</c:f>
              <c:strCache>
                <c:ptCount val="7"/>
                <c:pt idx="0">
                  <c:v>Производственные затраты</c:v>
                </c:pt>
                <c:pt idx="1">
                  <c:v>Покупка тепловой энергии</c:v>
                </c:pt>
                <c:pt idx="2">
                  <c:v>Покупка электрической энергии</c:v>
                </c:pt>
                <c:pt idx="3">
                  <c:v>Заработная плата</c:v>
                </c:pt>
                <c:pt idx="4">
                  <c:v>Амортизация</c:v>
                </c:pt>
                <c:pt idx="5">
                  <c:v>Ремонты</c:v>
                </c:pt>
                <c:pt idx="6">
                  <c:v>Административные расходы</c:v>
                </c:pt>
              </c:strCache>
            </c:strRef>
          </c:cat>
          <c:val>
            <c:numRef>
              <c:f>тс!$K$14:$K$20</c:f>
              <c:numCache>
                <c:formatCode>0.00%</c:formatCode>
                <c:ptCount val="7"/>
                <c:pt idx="0">
                  <c:v>7.729967316682855E-2</c:v>
                </c:pt>
                <c:pt idx="1">
                  <c:v>0.42770087463587442</c:v>
                </c:pt>
                <c:pt idx="2">
                  <c:v>5.2115874281608167E-2</c:v>
                </c:pt>
                <c:pt idx="3">
                  <c:v>0.29147841189779505</c:v>
                </c:pt>
                <c:pt idx="4">
                  <c:v>5.0900661953594474E-2</c:v>
                </c:pt>
                <c:pt idx="5">
                  <c:v>8.3376248078222998E-2</c:v>
                </c:pt>
                <c:pt idx="6">
                  <c:v>1.7128255986076348E-2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0BB-4BE0-B619-18D45C47D23F}"/>
            </c:ext>
          </c:extLst>
        </c:ser>
        <c:ser>
          <c:idx val="1"/>
          <c:order val="1"/>
          <c:explosion val="2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тс!$I$14:$I$20</c:f>
              <c:strCache>
                <c:ptCount val="7"/>
                <c:pt idx="0">
                  <c:v>Производственные затраты</c:v>
                </c:pt>
                <c:pt idx="1">
                  <c:v>Покупка тепловой энергии</c:v>
                </c:pt>
                <c:pt idx="2">
                  <c:v>Покупка электрической энергии</c:v>
                </c:pt>
                <c:pt idx="3">
                  <c:v>Заработная плата</c:v>
                </c:pt>
                <c:pt idx="4">
                  <c:v>Амортизация</c:v>
                </c:pt>
                <c:pt idx="5">
                  <c:v>Ремонты</c:v>
                </c:pt>
                <c:pt idx="6">
                  <c:v>Административные расходы</c:v>
                </c:pt>
              </c:strCache>
            </c:strRef>
          </c:cat>
          <c:val>
            <c:numRef>
              <c:f>тс!$Q$14:$Q$20</c:f>
              <c:numCache>
                <c:formatCode>General</c:formatCode>
                <c:ptCount val="7"/>
                <c:pt idx="0" formatCode="0.00%">
                  <c:v>4.572955388045849E-2</c:v>
                </c:pt>
                <c:pt idx="2" formatCode="0.00%">
                  <c:v>0.44123661282459603</c:v>
                </c:pt>
                <c:pt idx="3" formatCode="0.00%">
                  <c:v>0.39945138519839313</c:v>
                </c:pt>
                <c:pt idx="4" formatCode="0.00%">
                  <c:v>0</c:v>
                </c:pt>
                <c:pt idx="5" formatCode="0.00%">
                  <c:v>9.1696383689806496E-2</c:v>
                </c:pt>
                <c:pt idx="6" formatCode="0.00%">
                  <c:v>2.1886064406745783E-2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0BB-4BE0-B619-18D45C47D23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62676158345274"/>
          <c:y val="6.362417431624641E-2"/>
          <c:w val="0.72981799490633248"/>
          <c:h val="0.6493564570251504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'распределение энергоресурсов'!$A$12</c:f>
              <c:strCache>
                <c:ptCount val="1"/>
                <c:pt idx="0">
                  <c:v>нераспределенные потери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2325226873526009E-3"/>
                  <c:y val="8.5735072646249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9300907494104034E-3"/>
                  <c:y val="0.10533166067967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энергоресурсов'!$H$12:$O$12</c:f>
              <c:numCache>
                <c:formatCode>0.0</c:formatCode>
                <c:ptCount val="2"/>
                <c:pt idx="0">
                  <c:v>3140.3301899999997</c:v>
                </c:pt>
                <c:pt idx="1">
                  <c:v>3080.5973200000003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2C-4338-A442-E2D602DE6EC0}"/>
            </c:ext>
          </c:extLst>
        </c:ser>
        <c:ser>
          <c:idx val="1"/>
          <c:order val="1"/>
          <c:tx>
            <c:strRef>
              <c:f>'распределение энергоресурсов'!$A$13</c:f>
              <c:strCache>
                <c:ptCount val="1"/>
                <c:pt idx="0">
                  <c:v>собственные нужды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557749560878608E-2"/>
                  <c:y val="-1.7147014529249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2510635245872817E-2"/>
                  <c:y val="9.7982940167141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энергоресурсов'!$H$13:$O$13</c:f>
              <c:numCache>
                <c:formatCode>0.0</c:formatCode>
                <c:ptCount val="2"/>
                <c:pt idx="0">
                  <c:v>0.83040000000000014</c:v>
                </c:pt>
                <c:pt idx="1">
                  <c:v>0.83040000000000014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2C-4338-A442-E2D602DE6EC0}"/>
            </c:ext>
          </c:extLst>
        </c:ser>
        <c:ser>
          <c:idx val="2"/>
          <c:order val="2"/>
          <c:tx>
            <c:strRef>
              <c:f>'распределение энергоресурсов'!$A$14</c:f>
              <c:strCache>
                <c:ptCount val="1"/>
                <c:pt idx="0">
                  <c:v>нормативные потери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7952885684994213E-2"/>
                  <c:y val="-2.4495735041785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9208203307930621E-2"/>
                  <c:y val="5.1441043587749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энергоресурсов'!$H$14:$O$14</c:f>
              <c:numCache>
                <c:formatCode>0.0</c:formatCode>
                <c:ptCount val="2"/>
                <c:pt idx="0">
                  <c:v>1038.75648</c:v>
                </c:pt>
                <c:pt idx="1">
                  <c:v>1272.3024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72C-4338-A442-E2D602DE6EC0}"/>
            </c:ext>
          </c:extLst>
        </c:ser>
        <c:ser>
          <c:idx val="3"/>
          <c:order val="3"/>
          <c:tx>
            <c:strRef>
              <c:f>'распределение энергоресурсов'!$A$15</c:f>
              <c:strCache>
                <c:ptCount val="1"/>
                <c:pt idx="0">
                  <c:v>реализация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1162613436763086E-2"/>
                  <c:y val="-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325226873526009E-3"/>
                  <c:y val="-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энергоресурсов'!$H$15:$O$15</c:f>
              <c:numCache>
                <c:formatCode>0.0</c:formatCode>
                <c:ptCount val="2"/>
                <c:pt idx="0">
                  <c:v>1737.2219300000002</c:v>
                </c:pt>
                <c:pt idx="1">
                  <c:v>1900.0821799999999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2C-4338-A442-E2D602DE6EC0}"/>
            </c:ext>
          </c:extLst>
        </c:ser>
        <c:ser>
          <c:idx val="4"/>
          <c:order val="4"/>
          <c:tx>
            <c:strRef>
              <c:f>'распределение энергоресурсов'!$A$16</c:f>
              <c:strCache>
                <c:ptCount val="1"/>
                <c:pt idx="0">
                  <c:v>покупка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энергоресурсов'!$H$16:$O$16</c:f>
              <c:numCache>
                <c:formatCode>0.0</c:formatCode>
                <c:ptCount val="2"/>
                <c:pt idx="0">
                  <c:v>5917.1389999999992</c:v>
                </c:pt>
                <c:pt idx="1">
                  <c:v>6253.8122999999996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2C-4338-A442-E2D602DE6E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8330112"/>
        <c:axId val="215373440"/>
        <c:axId val="176028800"/>
      </c:bar3DChart>
      <c:catAx>
        <c:axId val="21833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5373440"/>
        <c:crosses val="autoZero"/>
        <c:auto val="1"/>
        <c:lblAlgn val="ctr"/>
        <c:lblOffset val="100"/>
        <c:noMultiLvlLbl val="0"/>
      </c:catAx>
      <c:valAx>
        <c:axId val="21537344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8330112"/>
        <c:crosses val="autoZero"/>
        <c:crossBetween val="between"/>
      </c:valAx>
      <c:serAx>
        <c:axId val="176028800"/>
        <c:scaling>
          <c:orientation val="minMax"/>
        </c:scaling>
        <c:delete val="1"/>
        <c:axPos val="b"/>
        <c:majorTickMark val="out"/>
        <c:minorTickMark val="none"/>
        <c:tickLblPos val="nextTo"/>
        <c:crossAx val="215373440"/>
        <c:crosses val="autoZero"/>
      </c:ser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139194801140239"/>
          <c:y val="0.76490459393400723"/>
          <c:w val="0.82835698635015753"/>
          <c:h val="0.1907480314960629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739885120673796E-2"/>
          <c:y val="0.11047818533324631"/>
          <c:w val="0.60984784771709544"/>
          <c:h val="0.79650500715772976"/>
        </c:manualLayout>
      </c:layout>
      <c:pie3DChart>
        <c:varyColors val="1"/>
        <c:ser>
          <c:idx val="0"/>
          <c:order val="0"/>
          <c:explosion val="34"/>
          <c:dLbls>
            <c:dLbl>
              <c:idx val="0"/>
              <c:layout>
                <c:manualLayout>
                  <c:x val="-3.6911347133397922E-2"/>
                  <c:y val="-6.30309162858816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BB-4BE0-B619-18D45C47D23F}"/>
                </c:ext>
              </c:extLst>
            </c:dLbl>
            <c:dLbl>
              <c:idx val="1"/>
              <c:layout>
                <c:manualLayout>
                  <c:x val="-8.7151613377550088E-3"/>
                  <c:y val="9.956525474762903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BB-4BE0-B619-18D45C47D23F}"/>
                </c:ext>
              </c:extLst>
            </c:dLbl>
            <c:dLbl>
              <c:idx val="2"/>
              <c:layout>
                <c:manualLayout>
                  <c:x val="1.4630355410398676E-2"/>
                  <c:y val="5.72146934188741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BB-4BE0-B619-18D45C47D23F}"/>
                </c:ext>
              </c:extLst>
            </c:dLbl>
            <c:dLbl>
              <c:idx val="3"/>
              <c:layout>
                <c:manualLayout>
                  <c:x val="5.5354616385374124E-2"/>
                  <c:y val="-5.86931923972108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BB-4BE0-B619-18D45C47D23F}"/>
                </c:ext>
              </c:extLst>
            </c:dLbl>
            <c:dLbl>
              <c:idx val="4"/>
              <c:layout>
                <c:manualLayout>
                  <c:x val="-5.1245635013062261E-3"/>
                  <c:y val="-8.19900522273182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BB-4BE0-B619-18D45C47D23F}"/>
                </c:ext>
              </c:extLst>
            </c:dLbl>
            <c:dLbl>
              <c:idx val="5"/>
              <c:layout>
                <c:manualLayout>
                  <c:x val="-6.6766895072852429E-3"/>
                  <c:y val="-1.57830830188073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BB-4BE0-B619-18D45C47D23F}"/>
                </c:ext>
              </c:extLst>
            </c:dLbl>
            <c:dLbl>
              <c:idx val="6"/>
              <c:layout>
                <c:manualLayout>
                  <c:x val="-2.385134806641908E-2"/>
                  <c:y val="-6.3814770652759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BB-4BE0-B619-18D45C47D23F}"/>
                </c:ext>
              </c:extLst>
            </c:dLbl>
            <c:dLbl>
              <c:idx val="7"/>
              <c:layout>
                <c:manualLayout>
                  <c:x val="3.2854104517130292E-2"/>
                  <c:y val="-0.235982425235383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BB-4BE0-B619-18D45C47D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тс!$I$14:$I$20</c:f>
              <c:strCache>
                <c:ptCount val="7"/>
                <c:pt idx="0">
                  <c:v>Производственные затраты</c:v>
                </c:pt>
                <c:pt idx="1">
                  <c:v>Покупка холодной воды</c:v>
                </c:pt>
                <c:pt idx="2">
                  <c:v>Покупка электрической энергии</c:v>
                </c:pt>
                <c:pt idx="3">
                  <c:v>Заработная плата</c:v>
                </c:pt>
                <c:pt idx="4">
                  <c:v>Амортизация</c:v>
                </c:pt>
                <c:pt idx="5">
                  <c:v>Ремонты</c:v>
                </c:pt>
                <c:pt idx="6">
                  <c:v>Административные расходы</c:v>
                </c:pt>
              </c:strCache>
            </c:strRef>
          </c:cat>
          <c:val>
            <c:numRef>
              <c:f>тс!$M$14:$M$20</c:f>
              <c:numCache>
                <c:formatCode>0.00%</c:formatCode>
                <c:ptCount val="7"/>
                <c:pt idx="0">
                  <c:v>0.41180650323041479</c:v>
                </c:pt>
                <c:pt idx="1">
                  <c:v>0.26874286341696202</c:v>
                </c:pt>
                <c:pt idx="2">
                  <c:v>7.9958315010798028E-3</c:v>
                </c:pt>
                <c:pt idx="3">
                  <c:v>0.19427373655261235</c:v>
                </c:pt>
                <c:pt idx="4">
                  <c:v>5.6868817681454902E-2</c:v>
                </c:pt>
                <c:pt idx="5">
                  <c:v>4.7884835955425753E-2</c:v>
                </c:pt>
                <c:pt idx="6">
                  <c:v>1.2427411662050534E-2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0BB-4BE0-B619-18D45C47D23F}"/>
            </c:ext>
          </c:extLst>
        </c:ser>
        <c:ser>
          <c:idx val="1"/>
          <c:order val="1"/>
          <c:explosion val="2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тс!$I$14:$I$20</c:f>
              <c:strCache>
                <c:ptCount val="7"/>
                <c:pt idx="0">
                  <c:v>Производственные затраты</c:v>
                </c:pt>
                <c:pt idx="1">
                  <c:v>Покупка холодной воды</c:v>
                </c:pt>
                <c:pt idx="2">
                  <c:v>Покупка электрической энергии</c:v>
                </c:pt>
                <c:pt idx="3">
                  <c:v>Заработная плата</c:v>
                </c:pt>
                <c:pt idx="4">
                  <c:v>Амортизация</c:v>
                </c:pt>
                <c:pt idx="5">
                  <c:v>Ремонты</c:v>
                </c:pt>
                <c:pt idx="6">
                  <c:v>Административные расходы</c:v>
                </c:pt>
              </c:strCache>
            </c:strRef>
          </c:cat>
          <c:val>
            <c:numRef>
              <c:f>тс!$Q$14:$Q$20</c:f>
              <c:numCache>
                <c:formatCode>General</c:formatCode>
                <c:ptCount val="7"/>
                <c:pt idx="0" formatCode="0.00%">
                  <c:v>4.572955388045849E-2</c:v>
                </c:pt>
                <c:pt idx="2" formatCode="0.00%">
                  <c:v>0.44123661282459603</c:v>
                </c:pt>
                <c:pt idx="3" formatCode="0.00%">
                  <c:v>0.39945138519839313</c:v>
                </c:pt>
                <c:pt idx="4" formatCode="0.00%">
                  <c:v>0</c:v>
                </c:pt>
                <c:pt idx="5" formatCode="0.00%">
                  <c:v>9.1696383689806496E-2</c:v>
                </c:pt>
                <c:pt idx="6" formatCode="0.00%">
                  <c:v>2.1886064406745783E-2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0BB-4BE0-B619-18D45C47D23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739885120673796E-2"/>
          <c:y val="0.11795159129650787"/>
          <c:w val="0.60347274636563519"/>
          <c:h val="0.78903157041747118"/>
        </c:manualLayout>
      </c:layout>
      <c:pie3DChart>
        <c:varyColors val="1"/>
        <c:ser>
          <c:idx val="0"/>
          <c:order val="0"/>
          <c:explosion val="34"/>
          <c:dPt>
            <c:idx val="2"/>
            <c:bubble3D val="0"/>
            <c:explosion val="24"/>
          </c:dPt>
          <c:dLbls>
            <c:dLbl>
              <c:idx val="0"/>
              <c:layout>
                <c:manualLayout>
                  <c:x val="-3.6911347133397922E-2"/>
                  <c:y val="-6.30309162858816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BB-4BE0-B619-18D45C47D23F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BB-4BE0-B619-18D45C47D23F}"/>
                </c:ext>
              </c:extLst>
            </c:dLbl>
            <c:dLbl>
              <c:idx val="2"/>
              <c:layout>
                <c:manualLayout>
                  <c:x val="-1.8115333949022788E-2"/>
                  <c:y val="-4.94070280589431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BB-4BE0-B619-18D45C47D23F}"/>
                </c:ext>
              </c:extLst>
            </c:dLbl>
            <c:dLbl>
              <c:idx val="3"/>
              <c:layout>
                <c:manualLayout>
                  <c:x val="-1.3141375737772548E-2"/>
                  <c:y val="5.070977774046481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BB-4BE0-B619-18D45C47D23F}"/>
                </c:ext>
              </c:extLst>
            </c:dLbl>
            <c:dLbl>
              <c:idx val="4"/>
              <c:layout>
                <c:manualLayout>
                  <c:x val="-5.1245635013062261E-3"/>
                  <c:y val="-8.19900522273182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BB-4BE0-B619-18D45C47D23F}"/>
                </c:ext>
              </c:extLst>
            </c:dLbl>
            <c:dLbl>
              <c:idx val="5"/>
              <c:layout>
                <c:manualLayout>
                  <c:x val="-6.6766895072852429E-3"/>
                  <c:y val="-1.57830830188073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BB-4BE0-B619-18D45C47D23F}"/>
                </c:ext>
              </c:extLst>
            </c:dLbl>
            <c:dLbl>
              <c:idx val="6"/>
              <c:layout>
                <c:manualLayout>
                  <c:x val="-2.385134806641908E-2"/>
                  <c:y val="-6.3814770652759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BB-4BE0-B619-18D45C47D23F}"/>
                </c:ext>
              </c:extLst>
            </c:dLbl>
            <c:dLbl>
              <c:idx val="7"/>
              <c:layout>
                <c:manualLayout>
                  <c:x val="3.2854104517130292E-2"/>
                  <c:y val="-0.235982425235383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BB-4BE0-B619-18D45C47D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тс!$I$14:$I$20</c:f>
              <c:strCache>
                <c:ptCount val="7"/>
                <c:pt idx="0">
                  <c:v>Производственные затраты</c:v>
                </c:pt>
                <c:pt idx="2">
                  <c:v>Покупка электрической энергии</c:v>
                </c:pt>
                <c:pt idx="3">
                  <c:v>Заработная плата</c:v>
                </c:pt>
                <c:pt idx="4">
                  <c:v>Амортизация</c:v>
                </c:pt>
                <c:pt idx="5">
                  <c:v>Ремонты</c:v>
                </c:pt>
                <c:pt idx="6">
                  <c:v>Административные расходы</c:v>
                </c:pt>
              </c:strCache>
            </c:strRef>
          </c:cat>
          <c:val>
            <c:numRef>
              <c:f>тс!$O$14:$O$20</c:f>
              <c:numCache>
                <c:formatCode>0.00%</c:formatCode>
                <c:ptCount val="7"/>
                <c:pt idx="0">
                  <c:v>0.17807628310065313</c:v>
                </c:pt>
                <c:pt idx="1">
                  <c:v>0</c:v>
                </c:pt>
                <c:pt idx="2">
                  <c:v>7.9835145704288443E-2</c:v>
                </c:pt>
                <c:pt idx="3">
                  <c:v>0.41127091102421537</c:v>
                </c:pt>
                <c:pt idx="4">
                  <c:v>0.20721648749701838</c:v>
                </c:pt>
                <c:pt idx="5">
                  <c:v>8.4878341419023923E-2</c:v>
                </c:pt>
                <c:pt idx="6">
                  <c:v>3.8722831254800728E-2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0BB-4BE0-B619-18D45C47D23F}"/>
            </c:ext>
          </c:extLst>
        </c:ser>
        <c:ser>
          <c:idx val="1"/>
          <c:order val="1"/>
          <c:explosion val="2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тс!$I$14:$I$20</c:f>
              <c:strCache>
                <c:ptCount val="7"/>
                <c:pt idx="0">
                  <c:v>Производственные затраты</c:v>
                </c:pt>
                <c:pt idx="2">
                  <c:v>Покупка электрической энергии</c:v>
                </c:pt>
                <c:pt idx="3">
                  <c:v>Заработная плата</c:v>
                </c:pt>
                <c:pt idx="4">
                  <c:v>Амортизация</c:v>
                </c:pt>
                <c:pt idx="5">
                  <c:v>Ремонты</c:v>
                </c:pt>
                <c:pt idx="6">
                  <c:v>Административные расходы</c:v>
                </c:pt>
              </c:strCache>
            </c:strRef>
          </c:cat>
          <c:val>
            <c:numRef>
              <c:f>тс!$Q$14:$Q$20</c:f>
              <c:numCache>
                <c:formatCode>General</c:formatCode>
                <c:ptCount val="7"/>
                <c:pt idx="0" formatCode="0.00%">
                  <c:v>4.572955388045849E-2</c:v>
                </c:pt>
                <c:pt idx="2" formatCode="0.00%">
                  <c:v>0.44123661282459603</c:v>
                </c:pt>
                <c:pt idx="3" formatCode="0.00%">
                  <c:v>0.39945138519839313</c:v>
                </c:pt>
                <c:pt idx="4" formatCode="0.00%">
                  <c:v>0</c:v>
                </c:pt>
                <c:pt idx="5" formatCode="0.00%">
                  <c:v>9.1696383689806496E-2</c:v>
                </c:pt>
                <c:pt idx="6" formatCode="0.00%">
                  <c:v>2.1886064406745783E-2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0BB-4BE0-B619-18D45C47D23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218459418236436"/>
          <c:y val="6.362417431624641E-2"/>
          <c:w val="0.60926176263365306"/>
          <c:h val="0.6493564570251504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'распределение энергоресурсов'!$A$29</c:f>
              <c:strCache>
                <c:ptCount val="1"/>
                <c:pt idx="0">
                  <c:v>нераспределенные потери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энергоресурсов'!$H$29:$O$29</c:f>
              <c:numCache>
                <c:formatCode>0.0</c:formatCode>
                <c:ptCount val="2"/>
                <c:pt idx="0">
                  <c:v>11134.317107679975</c:v>
                </c:pt>
                <c:pt idx="1">
                  <c:v>11808.510930889985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26-432D-B0F6-A9651C8760F1}"/>
            </c:ext>
          </c:extLst>
        </c:ser>
        <c:ser>
          <c:idx val="1"/>
          <c:order val="1"/>
          <c:tx>
            <c:strRef>
              <c:f>'распределение энергоресурсов'!$A$30</c:f>
              <c:strCache>
                <c:ptCount val="1"/>
                <c:pt idx="0">
                  <c:v>собственные нужды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энергоресурсов'!$H$30:$O$30</c:f>
              <c:numCache>
                <c:formatCode>0.0</c:formatCode>
                <c:ptCount val="2"/>
                <c:pt idx="0">
                  <c:v>25393.279080000004</c:v>
                </c:pt>
                <c:pt idx="1">
                  <c:v>23217.03268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26-432D-B0F6-A9651C8760F1}"/>
            </c:ext>
          </c:extLst>
        </c:ser>
        <c:ser>
          <c:idx val="2"/>
          <c:order val="2"/>
          <c:tx>
            <c:strRef>
              <c:f>'распределение энергоресурсов'!$A$31</c:f>
              <c:strCache>
                <c:ptCount val="1"/>
                <c:pt idx="0">
                  <c:v>нормативные потери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энергоресурсов'!$H$31:$O$31</c:f>
              <c:numCache>
                <c:formatCode>0.0</c:formatCode>
                <c:ptCount val="2"/>
                <c:pt idx="0">
                  <c:v>36304.15039425002</c:v>
                </c:pt>
                <c:pt idx="1">
                  <c:v>35425.965990110009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726-432D-B0F6-A9651C8760F1}"/>
            </c:ext>
          </c:extLst>
        </c:ser>
        <c:ser>
          <c:idx val="3"/>
          <c:order val="3"/>
          <c:tx>
            <c:strRef>
              <c:f>'распределение энергоресурсов'!$A$32</c:f>
              <c:strCache>
                <c:ptCount val="1"/>
                <c:pt idx="0">
                  <c:v>реализация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энергоресурсов'!$H$32:$O$32</c:f>
              <c:numCache>
                <c:formatCode>0.0</c:formatCode>
                <c:ptCount val="2"/>
                <c:pt idx="0">
                  <c:v>256558.81042554995</c:v>
                </c:pt>
                <c:pt idx="1">
                  <c:v>274796.29518323991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26-432D-B0F6-A9651C8760F1}"/>
            </c:ext>
          </c:extLst>
        </c:ser>
        <c:ser>
          <c:idx val="4"/>
          <c:order val="4"/>
          <c:tx>
            <c:strRef>
              <c:f>'распределение энергоресурсов'!$A$33</c:f>
              <c:strCache>
                <c:ptCount val="1"/>
                <c:pt idx="0">
                  <c:v>Подача в сеть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'распределение энергоресурсов'!$H$33:$O$33</c:f>
              <c:numCache>
                <c:formatCode>0.0</c:formatCode>
                <c:ptCount val="2"/>
                <c:pt idx="0">
                  <c:v>329390.55700748001</c:v>
                </c:pt>
                <c:pt idx="1">
                  <c:v>345247.80478423997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26-432D-B0F6-A9651C8760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0177152"/>
        <c:axId val="239665728"/>
        <c:axId val="176026880"/>
      </c:bar3DChart>
      <c:catAx>
        <c:axId val="24017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9665728"/>
        <c:crosses val="autoZero"/>
        <c:auto val="1"/>
        <c:lblAlgn val="ctr"/>
        <c:lblOffset val="100"/>
        <c:noMultiLvlLbl val="0"/>
      </c:catAx>
      <c:valAx>
        <c:axId val="23966572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0177152"/>
        <c:crosses val="autoZero"/>
        <c:crossBetween val="between"/>
      </c:valAx>
      <c:serAx>
        <c:axId val="176026880"/>
        <c:scaling>
          <c:orientation val="minMax"/>
        </c:scaling>
        <c:delete val="1"/>
        <c:axPos val="b"/>
        <c:majorTickMark val="out"/>
        <c:minorTickMark val="none"/>
        <c:tickLblPos val="nextTo"/>
        <c:crossAx val="239665728"/>
        <c:crosses val="autoZero"/>
      </c:ser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624478356134684"/>
          <c:y val="0.73795923452606393"/>
          <c:w val="0.82835698635015753"/>
          <c:h val="0.1907480314960629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739885120673796E-2"/>
          <c:y val="0.10660083357788896"/>
          <c:w val="0.61277766860542104"/>
          <c:h val="0.80038233370569489"/>
        </c:manualLayout>
      </c:layout>
      <c:pie3DChart>
        <c:varyColors val="1"/>
        <c:ser>
          <c:idx val="0"/>
          <c:order val="0"/>
          <c:explosion val="34"/>
          <c:dPt>
            <c:idx val="2"/>
            <c:bubble3D val="0"/>
            <c:explosion val="24"/>
          </c:dPt>
          <c:dLbls>
            <c:dLbl>
              <c:idx val="0"/>
              <c:layout>
                <c:manualLayout>
                  <c:x val="-2.6448803240317932E-2"/>
                  <c:y val="-3.73594019526105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BB-4BE0-B619-18D45C47D23F}"/>
                </c:ext>
              </c:extLst>
            </c:dLbl>
            <c:dLbl>
              <c:idx val="1"/>
              <c:layout>
                <c:manualLayout>
                  <c:x val="-4.1151622623294894E-2"/>
                  <c:y val="-0.2379280067304221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BB-4BE0-B619-18D45C47D23F}"/>
                </c:ext>
              </c:extLst>
            </c:dLbl>
            <c:dLbl>
              <c:idx val="2"/>
              <c:layout>
                <c:manualLayout>
                  <c:x val="-6.0102432121478026E-2"/>
                  <c:y val="-0.199499875317975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BB-4BE0-B619-18D45C47D23F}"/>
                </c:ext>
              </c:extLst>
            </c:dLbl>
            <c:dLbl>
              <c:idx val="3"/>
              <c:layout>
                <c:manualLayout>
                  <c:x val="2.4113139971264963E-2"/>
                  <c:y val="-0.2226909155593059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BB-4BE0-B619-18D45C47D23F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BB-4BE0-B619-18D45C47D23F}"/>
                </c:ext>
              </c:extLst>
            </c:dLbl>
            <c:dLbl>
              <c:idx val="5"/>
              <c:layout>
                <c:manualLayout>
                  <c:x val="-3.6873257020406396E-3"/>
                  <c:y val="-1.11157194354927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BB-4BE0-B619-18D45C47D23F}"/>
                </c:ext>
              </c:extLst>
            </c:dLbl>
            <c:dLbl>
              <c:idx val="6"/>
              <c:layout>
                <c:manualLayout>
                  <c:x val="-1.7872778730800211E-2"/>
                  <c:y val="-3.58095593717055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BB-4BE0-B619-18D45C47D23F}"/>
                </c:ext>
              </c:extLst>
            </c:dLbl>
            <c:dLbl>
              <c:idx val="7"/>
              <c:layout>
                <c:manualLayout>
                  <c:x val="3.2854104517130292E-2"/>
                  <c:y val="-0.235982425235383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BB-4BE0-B619-18D45C47D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тс!$I$14:$I$20</c:f>
              <c:strCache>
                <c:ptCount val="7"/>
                <c:pt idx="0">
                  <c:v>Производственные затраты</c:v>
                </c:pt>
                <c:pt idx="2">
                  <c:v>Покупка электрической энергии</c:v>
                </c:pt>
                <c:pt idx="3">
                  <c:v>Заработная плата</c:v>
                </c:pt>
                <c:pt idx="4">
                  <c:v>Амортизация</c:v>
                </c:pt>
                <c:pt idx="5">
                  <c:v>Ремонты</c:v>
                </c:pt>
                <c:pt idx="6">
                  <c:v>Административные расходы</c:v>
                </c:pt>
              </c:strCache>
            </c:strRef>
          </c:cat>
          <c:val>
            <c:numRef>
              <c:f>тс!$Q$14:$Q$20</c:f>
              <c:numCache>
                <c:formatCode>General</c:formatCode>
                <c:ptCount val="7"/>
                <c:pt idx="0" formatCode="0.00%">
                  <c:v>4.572955388045849E-2</c:v>
                </c:pt>
                <c:pt idx="2" formatCode="0.00%">
                  <c:v>0.44123661282459603</c:v>
                </c:pt>
                <c:pt idx="3" formatCode="0.00%">
                  <c:v>0.39945138519839313</c:v>
                </c:pt>
                <c:pt idx="4" formatCode="0.00%">
                  <c:v>0</c:v>
                </c:pt>
                <c:pt idx="5" formatCode="0.00%">
                  <c:v>9.1696383689806496E-2</c:v>
                </c:pt>
                <c:pt idx="6" formatCode="0.00%">
                  <c:v>2.1886064406745783E-2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0BB-4BE0-B619-18D45C47D23F}"/>
            </c:ext>
          </c:extLst>
        </c:ser>
        <c:ser>
          <c:idx val="1"/>
          <c:order val="1"/>
          <c:explosion val="2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тс!$I$14:$I$20</c:f>
              <c:strCache>
                <c:ptCount val="7"/>
                <c:pt idx="0">
                  <c:v>Производственные затраты</c:v>
                </c:pt>
                <c:pt idx="2">
                  <c:v>Покупка электрической энергии</c:v>
                </c:pt>
                <c:pt idx="3">
                  <c:v>Заработная плата</c:v>
                </c:pt>
                <c:pt idx="4">
                  <c:v>Амортизация</c:v>
                </c:pt>
                <c:pt idx="5">
                  <c:v>Ремонты</c:v>
                </c:pt>
                <c:pt idx="6">
                  <c:v>Административные расходы</c:v>
                </c:pt>
              </c:strCache>
            </c:strRef>
          </c:cat>
          <c:val>
            <c:numRef>
              <c:f>тс!$Q$14:$Q$20</c:f>
              <c:numCache>
                <c:formatCode>General</c:formatCode>
                <c:ptCount val="7"/>
                <c:pt idx="0" formatCode="0.00%">
                  <c:v>4.572955388045849E-2</c:v>
                </c:pt>
                <c:pt idx="2" formatCode="0.00%">
                  <c:v>0.44123661282459603</c:v>
                </c:pt>
                <c:pt idx="3" formatCode="0.00%">
                  <c:v>0.39945138519839313</c:v>
                </c:pt>
                <c:pt idx="4" formatCode="0.00%">
                  <c:v>0</c:v>
                </c:pt>
                <c:pt idx="5" formatCode="0.00%">
                  <c:v>9.1696383689806496E-2</c:v>
                </c:pt>
                <c:pt idx="6" formatCode="0.00%">
                  <c:v>2.1886064406745783E-2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0BB-4BE0-B619-18D45C47D23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1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119514240100459E-2"/>
          <c:y val="0.21905749211048622"/>
          <c:w val="0.81017078932155173"/>
          <c:h val="0.65102300945540592"/>
        </c:manualLayout>
      </c:layout>
      <c:pie3DChart>
        <c:varyColors val="1"/>
        <c:ser>
          <c:idx val="0"/>
          <c:order val="0"/>
          <c:tx>
            <c:strRef>
              <c:f>ФХД!$B$2:$B$3</c:f>
              <c:strCache>
                <c:ptCount val="1"/>
                <c:pt idx="0">
                  <c:v>Доходы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1.7066170493250994E-2"/>
                  <c:y val="1.73734449925984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3.575817671583735E-2"/>
                  <c:y val="-5.346027618552893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7.5211109792406042E-2"/>
                  <c:y val="-5.25373306869807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dLbl>
              <c:idx val="3"/>
              <c:layout>
                <c:manualLayout>
                  <c:x val="7.0156215503632727E-2"/>
                  <c:y val="-9.533475259505612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dLbl>
              <c:idx val="4"/>
              <c:layout>
                <c:manualLayout>
                  <c:x val="2.0264753438310735E-2"/>
                  <c:y val="-0.233962742878418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F1-452E-B682-CF513DCE1B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ФХД!$A$4:$A$8</c:f>
              <c:strCache>
                <c:ptCount val="5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транзит электроэнергии</c:v>
                </c:pt>
                <c:pt idx="4">
                  <c:v>тепловая энергия</c:v>
                </c:pt>
              </c:strCache>
            </c:strRef>
          </c:cat>
          <c:val>
            <c:numRef>
              <c:f>ФХД!$B$4:$B$8</c:f>
              <c:numCache>
                <c:formatCode>#,##0</c:formatCode>
                <c:ptCount val="5"/>
                <c:pt idx="0">
                  <c:v>1252168.3218312499</c:v>
                </c:pt>
                <c:pt idx="1">
                  <c:v>277787.17653571401</c:v>
                </c:pt>
                <c:pt idx="2">
                  <c:v>498188.02066071419</c:v>
                </c:pt>
                <c:pt idx="3">
                  <c:v>656763.14824839402</c:v>
                </c:pt>
                <c:pt idx="4">
                  <c:v>2771225.2895982098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FF1-452E-B682-CF513DCE1B0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</a:t>
            </a:r>
          </a:p>
        </c:rich>
      </c:tx>
      <c:layout>
        <c:manualLayout>
          <c:xMode val="edge"/>
          <c:yMode val="edge"/>
          <c:x val="0.40114961829765267"/>
          <c:y val="0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277777777777777E-2"/>
          <c:y val="0.14138451443569555"/>
          <c:w val="0.96111111111111114"/>
          <c:h val="0.76341170895304766"/>
        </c:manualLayout>
      </c:layout>
      <c:pie3DChart>
        <c:varyColors val="1"/>
        <c:ser>
          <c:idx val="0"/>
          <c:order val="0"/>
          <c:tx>
            <c:strRef>
              <c:f>ФХД!$A$11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2.1112095363079616E-2"/>
                  <c:y val="8.426441651337336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4.3998468941382325E-2"/>
                  <c:y val="-0.1084829411802408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6C-4AD2-B925-FEE5E6081D4F}"/>
                </c:ext>
              </c:extLst>
            </c:dLbl>
            <c:dLbl>
              <c:idx val="2"/>
              <c:layout>
                <c:manualLayout>
                  <c:x val="-0.12306102362204724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6C-4AD2-B925-FEE5E6081D4F}"/>
                </c:ext>
              </c:extLst>
            </c:dLbl>
            <c:dLbl>
              <c:idx val="3"/>
              <c:layout>
                <c:manualLayout>
                  <c:x val="-1.6614173228346456E-2"/>
                  <c:y val="-1.67236041764144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6C-4AD2-B925-FEE5E6081D4F}"/>
                </c:ext>
              </c:extLst>
            </c:dLbl>
            <c:dLbl>
              <c:idx val="4"/>
              <c:layout>
                <c:manualLayout>
                  <c:x val="-9.5237409002126974E-2"/>
                  <c:y val="2.035008556650151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6C-4AD2-B925-FEE5E6081D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ФХД!$A$13:$A$18</c:f>
              <c:strCache>
                <c:ptCount val="5"/>
                <c:pt idx="0">
                  <c:v>Производственные затраты</c:v>
                </c:pt>
                <c:pt idx="1">
                  <c:v>Заработная плата</c:v>
                </c:pt>
                <c:pt idx="2">
                  <c:v>Ремонты</c:v>
                </c:pt>
                <c:pt idx="3">
                  <c:v>Покупка энергоресурсов</c:v>
                </c:pt>
                <c:pt idx="4">
                  <c:v>Административные расходы</c:v>
                </c:pt>
              </c:strCache>
            </c:strRef>
          </c:cat>
          <c:val>
            <c:numRef>
              <c:f>ФХД!$B$13:$B$18</c:f>
              <c:numCache>
                <c:formatCode>_-* #,##0\ _₽_-;\-* #,##0\ _₽_-;_-* "-"??\ _₽_-;_-@_-</c:formatCode>
                <c:ptCount val="6"/>
                <c:pt idx="0">
                  <c:v>1471028.3547043623</c:v>
                </c:pt>
                <c:pt idx="1">
                  <c:v>2104945.4850135078</c:v>
                </c:pt>
                <c:pt idx="2">
                  <c:v>632614.48210000002</c:v>
                </c:pt>
                <c:pt idx="3">
                  <c:v>3079708.4382195575</c:v>
                </c:pt>
                <c:pt idx="4">
                  <c:v>503014.84710542863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D6C-4AD2-B925-FEE5E6081D4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D976-C668-4477-BAAA-6624CA91655A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7220"/>
            <a:ext cx="5438775" cy="44679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260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260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17045-6FE4-448C-891B-7EE3F8D65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255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37E86-0AF7-4804-AACF-737710FA125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17045-6FE4-448C-891B-7EE3F8D65BA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17045-6FE4-448C-891B-7EE3F8D65BA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25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237316" y="2564904"/>
            <a:ext cx="6863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Отчет о деятельности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ТОО «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Окжетпес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-Т»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3074" name="Picture 2" descr="Гер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01654"/>
            <a:ext cx="1081646" cy="145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Одобрен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685" y="501349"/>
            <a:ext cx="1426995" cy="8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7BC99-28B5-4A90-9C9D-07D668D7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6256" y="274638"/>
            <a:ext cx="1810544" cy="706090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88680"/>
              </p:ext>
            </p:extLst>
          </p:nvPr>
        </p:nvGraphicFramePr>
        <p:xfrm>
          <a:off x="251520" y="764704"/>
          <a:ext cx="8496944" cy="5937300"/>
        </p:xfrm>
        <a:graphic>
          <a:graphicData uri="http://schemas.openxmlformats.org/drawingml/2006/table">
            <a:tbl>
              <a:tblPr/>
              <a:tblGrid>
                <a:gridCol w="463230"/>
                <a:gridCol w="976930"/>
                <a:gridCol w="4320480"/>
                <a:gridCol w="792088"/>
                <a:gridCol w="1080120"/>
                <a:gridCol w="864096"/>
              </a:tblGrid>
              <a:tr h="4133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</a:t>
                      </a:r>
                      <a:r>
                        <a:rPr lang="ru-RU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значение,принятое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отчетный год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32,55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Монтаж и поставка общедомовых узлов учета тепловой энергии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77 000,00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77 000,00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8,14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8,14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4.3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8,14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8,14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0,0004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0,0004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2.Закуп и установка оборудования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98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15,33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Демонтаж и монтаж камер КСО с постановкой оборудования на ТНС-8-го микрорайона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36 261,89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36 261,89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5.1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3,83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5.2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3,83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5.3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3,83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5.4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3,83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1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Дополнительные мероприятия на 2023 год ( в рамках государственной программы "Тариф в обмен на инвестиции)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Закуп и установка приборов учета тепловой энергии на вводе в МЖД и врезке на группу частных домов г.Темиртау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71 580,64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9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6.1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9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6.3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6.4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12" marR="4512" marT="4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157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7BC99-28B5-4A90-9C9D-07D668D7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296" y="0"/>
            <a:ext cx="1810544" cy="706090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244994"/>
              </p:ext>
            </p:extLst>
          </p:nvPr>
        </p:nvGraphicFramePr>
        <p:xfrm>
          <a:off x="395536" y="548680"/>
          <a:ext cx="8424936" cy="5687754"/>
        </p:xfrm>
        <a:graphic>
          <a:graphicData uri="http://schemas.openxmlformats.org/drawingml/2006/table">
            <a:tbl>
              <a:tblPr/>
              <a:tblGrid>
                <a:gridCol w="459304"/>
                <a:gridCol w="836840"/>
                <a:gridCol w="4104456"/>
                <a:gridCol w="864096"/>
                <a:gridCol w="1080120"/>
                <a:gridCol w="1080120"/>
              </a:tblGrid>
              <a:tr h="303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8,37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Закуп электродвигателя перменного тока на ТНС-1 и ТНС-2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19 800,00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19 800,00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3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2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7.1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2,09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2,09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2,09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7.4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2,09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10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7,64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119квартала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17 944,00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18 078,20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3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1,91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0,21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0,21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1,91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0,208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0,208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1,91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8.4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1,91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6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9,50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Соцгорода (пр.Республики,103;35 квартал)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22 394,98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22 471,86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197,16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197,16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3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9.1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2,38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0,08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0,08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9.2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2,38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0,077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0,077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2,38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9.4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2,38</a:t>
                      </a:r>
                    </a:p>
                  </a:txBody>
                  <a:tcPr marL="4724" marR="4724" marT="4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0,013</a:t>
                      </a:r>
                    </a:p>
                  </a:txBody>
                  <a:tcPr marL="4724" marR="4724" marT="4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708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7BC99-28B5-4A90-9C9D-07D668D7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296" y="0"/>
            <a:ext cx="1810544" cy="706090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587912"/>
              </p:ext>
            </p:extLst>
          </p:nvPr>
        </p:nvGraphicFramePr>
        <p:xfrm>
          <a:off x="395536" y="620688"/>
          <a:ext cx="8280919" cy="5904657"/>
        </p:xfrm>
        <a:graphic>
          <a:graphicData uri="http://schemas.openxmlformats.org/drawingml/2006/table">
            <a:tbl>
              <a:tblPr/>
              <a:tblGrid>
                <a:gridCol w="451452"/>
                <a:gridCol w="844692"/>
                <a:gridCol w="3744416"/>
                <a:gridCol w="936104"/>
                <a:gridCol w="1224136"/>
                <a:gridCol w="1080119"/>
              </a:tblGrid>
              <a:tr h="386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3,50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Старого города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8 268,49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8 271,68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155,825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155,825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2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10.1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0,06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0,06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10.2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0,061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0,061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10.3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10.4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0,011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0,011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9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7,32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стальной запорной арматуры на тепловых сетях:ф 800мм-2;ф600-6;ф400мм-4;ф300мм-6;ф200мм-13;ф150мм-7шт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60 012,25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17 326,58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2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11.1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1,83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11.2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1,83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11.3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1,83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4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11.4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1,83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607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Итого,сумма по всем мероприятиям,направленным на достижение целевых показателей ИП 2023</a:t>
                      </a:r>
                    </a:p>
                  </a:txBody>
                  <a:tcPr marL="6043" marR="6043" marT="6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350 579,06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236 578,09</a:t>
                      </a:r>
                    </a:p>
                  </a:txBody>
                  <a:tcPr marL="6043" marR="6043" marT="6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75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57B660-7F7B-4E04-99F0-263207A4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достижении показателей эффективности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услуги:  Передача и распределение тепловой энергией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638011"/>
              </p:ext>
            </p:extLst>
          </p:nvPr>
        </p:nvGraphicFramePr>
        <p:xfrm>
          <a:off x="395536" y="764704"/>
          <a:ext cx="8352928" cy="5952449"/>
        </p:xfrm>
        <a:graphic>
          <a:graphicData uri="http://schemas.openxmlformats.org/drawingml/2006/table">
            <a:tbl>
              <a:tblPr/>
              <a:tblGrid>
                <a:gridCol w="648072"/>
                <a:gridCol w="864096"/>
                <a:gridCol w="2355111"/>
                <a:gridCol w="873572"/>
                <a:gridCol w="873572"/>
                <a:gridCol w="883389"/>
                <a:gridCol w="1069882"/>
                <a:gridCol w="785234"/>
              </a:tblGrid>
              <a:tr h="385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показателей эффективности реализации.Абсолютное отклонение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1.Замена сетей.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105 квартала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24 924,61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24 949,76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25,15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5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 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1045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1045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0,41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0,41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3 779,61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3 779,61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2,63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0,071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0,071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по ул.Матросова,11(от ул.Ушинского до пр.Мира с переходом через пр.Мира)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8 987,66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9 013,64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25,98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0,95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0,95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0,111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0,111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0,95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3 070,94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3 070,94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0,95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0,019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0,019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1,44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Подготовка проектов узлов учета тепловой энергии,устанавлиемых на вводе МЖД и на группу частных домов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3 404,48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3 404,48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0,36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0,36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0,36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0,36</a:t>
                      </a:r>
                    </a:p>
                  </a:txBody>
                  <a:tcPr marL="3836" marR="3836" marT="38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836" marR="3836" marT="38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080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57B660-7F7B-4E04-99F0-263207A4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167" y="116632"/>
            <a:ext cx="1954560" cy="70609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24443"/>
              </p:ext>
            </p:extLst>
          </p:nvPr>
        </p:nvGraphicFramePr>
        <p:xfrm>
          <a:off x="395536" y="692696"/>
          <a:ext cx="8424935" cy="5879650"/>
        </p:xfrm>
        <a:graphic>
          <a:graphicData uri="http://schemas.openxmlformats.org/drawingml/2006/table">
            <a:tbl>
              <a:tblPr/>
              <a:tblGrid>
                <a:gridCol w="329836"/>
                <a:gridCol w="750284"/>
                <a:gridCol w="2164831"/>
                <a:gridCol w="931513"/>
                <a:gridCol w="1080120"/>
                <a:gridCol w="1008112"/>
                <a:gridCol w="1155028"/>
                <a:gridCol w="1005211"/>
              </a:tblGrid>
              <a:tr h="400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показателей эффективности реализации.Абсолютное отклонение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32,55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Монтаж и поставка общедомовых узлов учета тепловой энергии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77 000,00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77 000,00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8,14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8,14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4.3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8,14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8,14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0,0004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0,0004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2.Закуп и установка оборудования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15,33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Демонтаж и монтаж камер КСО с постановкой оборудования на ТНС-8-го микрорайона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36 261,89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36 261,89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5.1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3,83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5.2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3,83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5.3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3,83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5.4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3,83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Дополнительные мероприятия на 2023 год ( в рамках государственной программы "Тариф в обмен на инвестиции)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1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Закуп и установка приборов учета тепловой энергии на вводе в МЖД и врезке на группу частных домов г.Темиртау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71 580,64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-71 580,64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-80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6.1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достигнут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835" marR="4835" marT="4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997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EBBE6E-3EB0-4D82-9DBD-165FF1053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040212"/>
              </p:ext>
            </p:extLst>
          </p:nvPr>
        </p:nvGraphicFramePr>
        <p:xfrm>
          <a:off x="539552" y="692696"/>
          <a:ext cx="8064896" cy="5760643"/>
        </p:xfrm>
        <a:graphic>
          <a:graphicData uri="http://schemas.openxmlformats.org/drawingml/2006/table">
            <a:tbl>
              <a:tblPr/>
              <a:tblGrid>
                <a:gridCol w="315740"/>
                <a:gridCol w="841973"/>
                <a:gridCol w="1948566"/>
                <a:gridCol w="532247"/>
                <a:gridCol w="1070508"/>
                <a:gridCol w="1082536"/>
                <a:gridCol w="1311072"/>
                <a:gridCol w="962254"/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показателей эффективности реализации.Абсолютное отклонение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6.3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6.4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8,37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Закуп электродвигателя перменного тока на ТНС-1 и ТНС-2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19 800,00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19 800,00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7.1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2,09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2,09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7.3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2,09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7.4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2,09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0,003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0,003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0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7,64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119квартала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17 944,00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18 078,20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134,14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1,91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0,21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0,21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8.2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1,91</a:t>
                      </a:r>
                    </a:p>
                  </a:txBody>
                  <a:tcPr marL="6963" marR="6963" marT="69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0,208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0,208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963" marR="6963" marT="69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727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EBBE6E-3EB0-4D82-9DBD-165FF1053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445164"/>
              </p:ext>
            </p:extLst>
          </p:nvPr>
        </p:nvGraphicFramePr>
        <p:xfrm>
          <a:off x="323528" y="620688"/>
          <a:ext cx="8424935" cy="5923920"/>
        </p:xfrm>
        <a:graphic>
          <a:graphicData uri="http://schemas.openxmlformats.org/drawingml/2006/table">
            <a:tbl>
              <a:tblPr/>
              <a:tblGrid>
                <a:gridCol w="329835"/>
                <a:gridCol w="750285"/>
                <a:gridCol w="2808312"/>
                <a:gridCol w="864096"/>
                <a:gridCol w="1152128"/>
                <a:gridCol w="936104"/>
                <a:gridCol w="864096"/>
                <a:gridCol w="720079"/>
              </a:tblGrid>
              <a:tr h="331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показателей эффективности реализации.Абсолютное отклонение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1,91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2834,71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2834,71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8.4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1,91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9,50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Соцгорода (пр.Республики,103;35 квартал)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22 394,98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22 471,86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76,88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197,16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197,16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2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0,08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0,08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9.2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0,077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0,077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2 598,49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2 598,49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9.4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Старого города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8 268,49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8 271,68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3,19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155,825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155,825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2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0,06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0,06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10.2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0,061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0,061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2 834,71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2 834,71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10.4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7,32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стальной запорной арматуры на тепловых сетях:ф 800мм-2;ф600-6;ф400мм-4;ф300мм-6;ф200мм-13;ф150мм-7шт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60 012,25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17 326,58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-42 685,67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-14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 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2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11.1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1,83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11.2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1,83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11.3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1,83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11.4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1,83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032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Итого,сумма по всем мероприятиям,направленным на достижение целевых показателей ИП 2023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350 579,06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236 578,09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-114 000,97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 достигнут</a:t>
                      </a:r>
                    </a:p>
                  </a:txBody>
                  <a:tcPr marL="3912" marR="3912" marT="3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937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387FCF-C875-4E14-8D32-8139DD924835}"/>
              </a:ext>
            </a:extLst>
          </p:cNvPr>
          <p:cNvSpPr txBox="1"/>
          <p:nvPr/>
        </p:nvSpPr>
        <p:spPr>
          <a:xfrm>
            <a:off x="448329" y="2698323"/>
            <a:ext cx="2844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и монтаж камер КСО с поставкой оборудования на ТНС 8-го микрорайона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0A50FA-7FF5-445B-87ED-54E0E12EDC6D}"/>
              </a:ext>
            </a:extLst>
          </p:cNvPr>
          <p:cNvSpPr txBox="1"/>
          <p:nvPr/>
        </p:nvSpPr>
        <p:spPr>
          <a:xfrm>
            <a:off x="259380" y="6137977"/>
            <a:ext cx="4283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электродвигатели 315 кВт ТНС-2 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0D186D-685D-4FB9-9BD9-24002BF700D3}"/>
              </a:ext>
            </a:extLst>
          </p:cNvPr>
          <p:cNvSpPr txBox="1"/>
          <p:nvPr/>
        </p:nvSpPr>
        <p:spPr>
          <a:xfrm>
            <a:off x="4800874" y="2722533"/>
            <a:ext cx="3227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Турмагомбетова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65CF43-E276-48E9-B9B4-1B9DB1A0291F}"/>
              </a:ext>
            </a:extLst>
          </p:cNvPr>
          <p:cNvSpPr txBox="1"/>
          <p:nvPr/>
        </p:nvSpPr>
        <p:spPr>
          <a:xfrm>
            <a:off x="2411760" y="180564"/>
            <a:ext cx="5472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инвестиционной программы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2" y="757121"/>
            <a:ext cx="3939502" cy="186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71" y="757121"/>
            <a:ext cx="2973817" cy="193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8" y="3501008"/>
            <a:ext cx="3419917" cy="248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32592"/>
            <a:ext cx="2631446" cy="317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B0A50FA-7FF5-445B-87ED-54E0E12EDC6D}"/>
              </a:ext>
            </a:extLst>
          </p:cNvPr>
          <p:cNvSpPr txBox="1"/>
          <p:nvPr/>
        </p:nvSpPr>
        <p:spPr>
          <a:xfrm>
            <a:off x="3923928" y="6265805"/>
            <a:ext cx="2793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 квартал</a:t>
            </a: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84984"/>
            <a:ext cx="2332601" cy="177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B0A50FA-7FF5-445B-87ED-54E0E12EDC6D}"/>
              </a:ext>
            </a:extLst>
          </p:cNvPr>
          <p:cNvSpPr txBox="1"/>
          <p:nvPr/>
        </p:nvSpPr>
        <p:spPr>
          <a:xfrm>
            <a:off x="6368095" y="5517232"/>
            <a:ext cx="2793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тепловых приборов учета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0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Отчет об из исполнении тарифной сметы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Услуги по снабжению тепловой энергией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579195"/>
              </p:ext>
            </p:extLst>
          </p:nvPr>
        </p:nvGraphicFramePr>
        <p:xfrm>
          <a:off x="179512" y="836712"/>
          <a:ext cx="8640959" cy="4896539"/>
        </p:xfrm>
        <a:graphic>
          <a:graphicData uri="http://schemas.openxmlformats.org/drawingml/2006/table">
            <a:tbl>
              <a:tblPr/>
              <a:tblGrid>
                <a:gridCol w="589319"/>
                <a:gridCol w="1858953"/>
                <a:gridCol w="504056"/>
                <a:gridCol w="726624"/>
                <a:gridCol w="713536"/>
                <a:gridCol w="648072"/>
                <a:gridCol w="864096"/>
                <a:gridCol w="792088"/>
                <a:gridCol w="576766"/>
                <a:gridCol w="1367449"/>
              </a:tblGrid>
              <a:tr h="5201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показателей*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Предусмотрено в утвержденной тарифной смете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Фактически сложившиеся показатели тарифной сметы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Отклонение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Причины отклонения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январь-июнь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июль-декабрь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73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производство товаров и предоставление услуг,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тысяч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1 086 820,95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1 333 488,35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1 210 154,65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1 388 194,66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178 040,01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15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Материальные затраты,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342,57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356,27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349,42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4 024,80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3 675,37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1 051,85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Горюче-смазочные материалы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239,07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248,63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243,85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296,35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52,50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22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на 122%.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103,50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107,64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105,57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3 728,45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3 622,88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3 432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оплату труда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47 793,96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83 880,28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65 837,12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96 729,03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30 891,92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46,92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Амортизация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158,28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186,66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172,47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11 990,34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11 817,87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6 852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затраты (расшифровать)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1 038 526,14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1 249 065,14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1 143 795,64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1 275 450,49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131 654,85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12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Исполнено на 92%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Покупка тепловой энергии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1 038 441,61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1 248 977,22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1 143 709,41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1 274 855,71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131 146,29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11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на 111%.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периода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3 030,18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6 586,53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4 611,26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8 966,11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4 354,85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94,44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54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Общие и административные расходы, всего: в том числе: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3 030,18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6 586,53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4 611,26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8 966,11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4 354,85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94,44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76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301,98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314,05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308,01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143,52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  164,49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53,40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основание решения суда был произведен возврат излишне оплаченной суммы на лицевые счета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расходы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398,25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453,89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228,98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271,74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42,76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18,67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274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выплату вознаграждений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-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затрат на предоставление услуг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1 089 851,14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1 340 074,88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1 214 765,91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1 397 160,77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182 394,85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15,01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IV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 (РБА*СП)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1 070,22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1 043,34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1 056,78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1 070,22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13,44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1,27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-  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доходов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1 090 921,36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1 341 118,22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1 215 822,69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1 398 230,99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182 408,29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15,00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8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оказываемых услуг (товаров, работ)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тыс.Гкал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1 029,23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1 029,23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1 029,23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1 054,02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24,79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Увеличение объема оказанных услуг не зависящих от субъекта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необоснованный доход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107 272,69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107 272,69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107 272,69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109 855,96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2 583,27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Тариф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тенге/ Гкал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955,71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1 198,80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1 077,07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1 222,35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145,28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13,49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утвержденной инвестиционной программы по итогам 2022 года              ТОО «Окжетпес-Т»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услуги "Снабжение тепловой энергии"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925695"/>
              </p:ext>
            </p:extLst>
          </p:nvPr>
        </p:nvGraphicFramePr>
        <p:xfrm>
          <a:off x="611561" y="1844824"/>
          <a:ext cx="8208913" cy="2880320"/>
        </p:xfrm>
        <a:graphic>
          <a:graphicData uri="http://schemas.openxmlformats.org/drawingml/2006/table">
            <a:tbl>
              <a:tblPr/>
              <a:tblGrid>
                <a:gridCol w="1536988"/>
                <a:gridCol w="1539171"/>
                <a:gridCol w="596019"/>
                <a:gridCol w="585104"/>
                <a:gridCol w="585104"/>
                <a:gridCol w="707363"/>
                <a:gridCol w="602569"/>
                <a:gridCol w="471576"/>
                <a:gridCol w="550172"/>
                <a:gridCol w="569821"/>
                <a:gridCol w="465026"/>
              </a:tblGrid>
              <a:tr h="683091"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Информация о плановых и фаетических объемах предоставления регулируемых услуг</a:t>
                      </a:r>
                    </a:p>
                  </a:txBody>
                  <a:tcPr marL="7611" marR="7611" marT="7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Отчет о прибылях и убытках </a:t>
                      </a:r>
                    </a:p>
                  </a:txBody>
                  <a:tcPr marL="7611" marR="7611" marT="7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иныестиционной программы</a:t>
                      </a:r>
                    </a:p>
                  </a:txBody>
                  <a:tcPr marL="7611" marR="7611" marT="7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0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регулируемых услуг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мероприятий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в натуральных показателях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Период предоставления услуги в рамках инвестиционной программы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Причины отклонения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Снабжение тепловой энергии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3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Многофункциональные устройство</a:t>
                      </a:r>
                    </a:p>
                  </a:txBody>
                  <a:tcPr marL="7611" marR="7611" marT="7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представлен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798,949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798,95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3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Многофункциональные устройство</a:t>
                      </a:r>
                    </a:p>
                  </a:txBody>
                  <a:tcPr marL="7611" marR="7611" marT="7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269,925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269,93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Модем 4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</a:t>
                      </a:r>
                    </a:p>
                  </a:txBody>
                  <a:tcPr marL="7611" marR="7611" marT="7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159,626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159,63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15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7611" marR="7611" marT="7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1 228,50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1 228,50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11" marR="7611" marT="7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4294967295"/>
          </p:nvPr>
        </p:nvSpPr>
        <p:spPr>
          <a:xfrm>
            <a:off x="357158" y="1071546"/>
            <a:ext cx="8429626" cy="2857520"/>
          </a:xfrm>
        </p:spPr>
        <p:txBody>
          <a:bodyPr>
            <a:normAutofit lnSpcReduction="10000"/>
          </a:bodyPr>
          <a:lstStyle/>
          <a:p>
            <a:pPr marL="365125" indent="-255588" eaLnBrk="1" hangingPunct="1">
              <a:buFont typeface="Wingdings 2" pitchFamily="18" charset="2"/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Начало деятельности: </a:t>
            </a:r>
            <a:r>
              <a:rPr lang="ru-RU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апреля 2016г.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65125" indent="-255588" eaLnBrk="1" hangingPunct="1">
              <a:buFont typeface="Wingdings 2" pitchFamily="18" charset="2"/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Численность персонала: </a:t>
            </a:r>
            <a:r>
              <a:rPr lang="ru-RU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704 </a:t>
            </a:r>
            <a:r>
              <a:rPr lang="ru-RU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человек.</a:t>
            </a:r>
          </a:p>
          <a:p>
            <a:pPr marL="365125" indent="-255588" eaLnBrk="1" hangingPunct="1">
              <a:buFont typeface="Wingdings 2" pitchFamily="18" charset="2"/>
              <a:buNone/>
            </a:pPr>
            <a:endParaRPr lang="ru-RU" sz="1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buFont typeface="Wingdings 2" pitchFamily="18" charset="2"/>
              <a:buNone/>
            </a:pPr>
            <a:r>
              <a:rPr lang="ru-RU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Тарифы на регулируемые виды деятельности:</a:t>
            </a:r>
          </a:p>
          <a:p>
            <a:pPr marL="620713" lvl="1" eaLnBrk="1" hangingPunct="1">
              <a:buFont typeface="Wingdings 3" pitchFamily="18" charset="2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1. Передача и распределение тепловой энергии – </a:t>
            </a:r>
            <a:r>
              <a:rPr lang="ru-RU" sz="1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7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704,98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тенге/Гкал.</a:t>
            </a:r>
          </a:p>
          <a:p>
            <a:pPr marL="620713" lvl="1" eaLnBrk="1" hangingPunct="1">
              <a:buFont typeface="Wingdings 3" pitchFamily="18" charset="2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2. Снабжение тепловой энергией – </a:t>
            </a:r>
            <a:r>
              <a:rPr lang="ru-RU" sz="17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1050,79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тенге/Гкал.</a:t>
            </a:r>
          </a:p>
          <a:p>
            <a:pPr marL="620713" lvl="1" eaLnBrk="1" hangingPunct="1">
              <a:buFont typeface="Wingdings 3" pitchFamily="18" charset="2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3. Передача и распределение электрической энергии – </a:t>
            </a:r>
            <a:r>
              <a:rPr lang="ru-RU" sz="1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2,39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тенге/кВт*ч.</a:t>
            </a:r>
          </a:p>
          <a:p>
            <a:pPr marL="620713" lvl="1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4. Подача воды по распределительным сетям – </a:t>
            </a:r>
            <a:r>
              <a:rPr lang="ru-RU" sz="17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253,78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тенге/м3.</a:t>
            </a:r>
          </a:p>
          <a:p>
            <a:pPr marL="620713" lvl="1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5. Отведение сточных вод – </a:t>
            </a:r>
            <a:r>
              <a:rPr lang="ru-RU" sz="17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39,46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тенге/м3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buFont typeface="Wingdings 2" pitchFamily="18" charset="2"/>
              <a:buNone/>
            </a:pPr>
            <a:endParaRPr lang="ru-RU" sz="1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buFont typeface="Wingdings 2" pitchFamily="18" charset="2"/>
              <a:buNone/>
            </a:pP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24" y="274638"/>
            <a:ext cx="7829576" cy="582594"/>
          </a:xfrm>
          <a:effectLst/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Общие сведения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28596" y="928670"/>
            <a:ext cx="828675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01090" y="6286520"/>
            <a:ext cx="457200" cy="457200"/>
          </a:xfrm>
          <a:noFill/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356047"/>
              </p:ext>
            </p:extLst>
          </p:nvPr>
        </p:nvGraphicFramePr>
        <p:xfrm>
          <a:off x="357158" y="3929066"/>
          <a:ext cx="8501123" cy="2425200"/>
        </p:xfrm>
        <a:graphic>
          <a:graphicData uri="http://schemas.openxmlformats.org/drawingml/2006/table">
            <a:tbl>
              <a:tblPr/>
              <a:tblGrid>
                <a:gridCol w="29651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54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55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880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69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864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Информация по абонентам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абонентов по всем видам услуг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latin typeface="Times New Roman"/>
                        </a:rPr>
                        <a:t>65 567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Потребители тепла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62 </a:t>
                      </a:r>
                      <a:r>
                        <a:rPr lang="ru-RU" sz="11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683</a:t>
                      </a:r>
                      <a:endParaRPr lang="ru-RU" sz="11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Потребители ХВС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53 </a:t>
                      </a:r>
                      <a:r>
                        <a:rPr lang="ru-RU" sz="11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724</a:t>
                      </a:r>
                      <a:endParaRPr lang="ru-RU" sz="11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1.1. Физические лица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3.1. Физические лица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677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1.2. 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3.2. 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047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07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Потребители ГВС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62 </a:t>
                      </a:r>
                      <a:r>
                        <a:rPr lang="ru-RU" sz="11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305</a:t>
                      </a:r>
                      <a:endParaRPr lang="ru-RU" sz="11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Потребители КНС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53 </a:t>
                      </a:r>
                      <a:r>
                        <a:rPr lang="ru-RU" sz="11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794</a:t>
                      </a:r>
                      <a:endParaRPr lang="ru-RU" sz="11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2.1. Физические лица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60 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331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4.1. Физические лица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809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2.2. 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4.2. 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1 985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327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7BC99-28B5-4A90-9C9D-07D668D7D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соблюдении показателей качества и надежности регулируемых услуг по итогам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услуги:  Снабжение тепловой энергией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588371"/>
              </p:ext>
            </p:extLst>
          </p:nvPr>
        </p:nvGraphicFramePr>
        <p:xfrm>
          <a:off x="611560" y="1556792"/>
          <a:ext cx="7992886" cy="3672409"/>
        </p:xfrm>
        <a:graphic>
          <a:graphicData uri="http://schemas.openxmlformats.org/drawingml/2006/table">
            <a:tbl>
              <a:tblPr/>
              <a:tblGrid>
                <a:gridCol w="701944"/>
                <a:gridCol w="3168680"/>
                <a:gridCol w="781409"/>
                <a:gridCol w="781409"/>
                <a:gridCol w="927095"/>
                <a:gridCol w="927095"/>
                <a:gridCol w="705254"/>
              </a:tblGrid>
              <a:tr h="55086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мероприятия инвестиционной программы :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Расчет  эффективности инвестиционной программы  на период ее реализации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2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Снижение износа основных средств,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2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год реализации 2020год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год реализации 2021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год реализации 2022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год реализации 2023год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год реализации 2024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Инвестиционная программа на 2023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Приобретение оборудования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Многофункциональное утсройство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Устройство многофункциональное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Модем 4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 Alttel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на 2023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6429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Инвестиционная программа на 2024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Приобретение оборудования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Операционная система Windows 10 Professional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Программное обеспечение Microsoft Office 365 Электронный ключ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9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420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57B660-7F7B-4E04-99F0-263207A4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достижении показателей эффективности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услуги:  Снабжение тепловой энергией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79152"/>
              </p:ext>
            </p:extLst>
          </p:nvPr>
        </p:nvGraphicFramePr>
        <p:xfrm>
          <a:off x="467544" y="1628800"/>
          <a:ext cx="8229598" cy="3673720"/>
        </p:xfrm>
        <a:graphic>
          <a:graphicData uri="http://schemas.openxmlformats.org/drawingml/2006/table">
            <a:tbl>
              <a:tblPr/>
              <a:tblGrid>
                <a:gridCol w="498412"/>
                <a:gridCol w="1135916"/>
                <a:gridCol w="2341379"/>
                <a:gridCol w="637504"/>
                <a:gridCol w="547674"/>
                <a:gridCol w="512901"/>
                <a:gridCol w="614322"/>
                <a:gridCol w="602731"/>
                <a:gridCol w="617220"/>
                <a:gridCol w="721539"/>
              </a:tblGrid>
              <a:tr h="4526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информации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Информация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2019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2020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2021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2022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2023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2024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56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Инвестиционная программа на 2023 год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4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Приобретение оборудования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1 228,50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959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Характеристика мероприятия и показатель измерения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7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Компьютер в сборе MicroTower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Процессор IntelCore i3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Оперативная память 4 ГБ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Жесткий диск 500 ГБ, проводная мышь, проводная клавиатура, монитор 19 дюймов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Операционная система Windows 10 Professional 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Свитч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D-Link 48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портов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7030A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7030A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7030A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7030A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(повышение) надежности и безопасности  услуг, предоставляемых потребителям"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05" marR="8705" marT="8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6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85010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Баланс холодного водоснабжения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208" y="1973530"/>
            <a:ext cx="25202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Покупка холодной воды: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Увеличение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1071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тонн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(10%)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Реализация: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Снижение на 167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тонн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2,8%)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Нормативные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потери</a:t>
            </a:r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Увеличение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87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тонн (7%)</a:t>
            </a:r>
          </a:p>
          <a:p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Сверхнормативные потери: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Увеличение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1151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тонн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(39%)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951606"/>
              </p:ext>
            </p:extLst>
          </p:nvPr>
        </p:nvGraphicFramePr>
        <p:xfrm>
          <a:off x="467544" y="908720"/>
          <a:ext cx="568863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47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1720" y="4046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Структура затрат по услуге «Подача воды по распределительным сетям»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37D47276-31B0-431C-8D59-B253B58B22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084609"/>
              </p:ext>
            </p:extLst>
          </p:nvPr>
        </p:nvGraphicFramePr>
        <p:xfrm>
          <a:off x="226608" y="1196752"/>
          <a:ext cx="8222223" cy="5225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7887"/>
            <a:ext cx="8229600" cy="778098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об из исполнении тарифной сметы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по подаче воды по распределительным сетям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29310"/>
              </p:ext>
            </p:extLst>
          </p:nvPr>
        </p:nvGraphicFramePr>
        <p:xfrm>
          <a:off x="323528" y="908720"/>
          <a:ext cx="8568952" cy="5502298"/>
        </p:xfrm>
        <a:graphic>
          <a:graphicData uri="http://schemas.openxmlformats.org/drawingml/2006/table">
            <a:tbl>
              <a:tblPr/>
              <a:tblGrid>
                <a:gridCol w="588293"/>
                <a:gridCol w="1499939"/>
                <a:gridCol w="504056"/>
                <a:gridCol w="648072"/>
                <a:gridCol w="695011"/>
                <a:gridCol w="601133"/>
                <a:gridCol w="648072"/>
                <a:gridCol w="648072"/>
                <a:gridCol w="648072"/>
                <a:gridCol w="410048"/>
                <a:gridCol w="1678184"/>
              </a:tblGrid>
              <a:tr h="5395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показателей*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Предусмотрено в утвержденной тарифной смете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Уменьшение объема реализации. п.п.4 п.220 ПФТ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Фактически сложившиеся показатели тарифной сметы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Отклонение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Причины отклонения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январь-июнь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июль-декабрь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производство товаров и предоставление услуг,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тысяч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1 247 896,39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1 783 698,28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780 372,59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699 437,60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1 714 419,52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352 274,73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Материальные затраты,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323 959,36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336 917,73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330 438,55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296 167,69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359 364,60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63 196,92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7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Сырье и материалы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183 296,77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190 628,64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186 962,71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167 572,19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324 232,17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156 659,97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проведение плановых работ на обслуживание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Горюче-смазочные материалы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11 250,72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11 700,75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11 475,74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10 285,55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15 151,86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4 866,31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47,31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на 147%.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129 411,87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134 588,34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132 000,10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118 309,94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19 980,57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98 329,37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    83,11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 исполненно на 83%. Снижение объемов произошел в следствии модернизации насосной станции Сопка Опан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оплату труда,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195 280,95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338 028,91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266 654,93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238 999,28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408 040,54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169 041,27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Амортизация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25 129,13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43 439,78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34 284,46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30 728,70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142 107,99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107 823,53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7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Ремонт,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119 492,00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127 859,35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123 675,68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110 848,87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119 658,15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8 809,29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затраты, в т.ч.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584 034,95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937 452,51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25 318,98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22 693,07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685 248,24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3 403,73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74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Покупка воды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559 212,41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911 637,08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735 424,75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659 151,44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667 134,32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7 982,87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1,21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Исполненно.уменьшение объема оказанных услуг не зависящих от субъекта п.п.4 п.220 ПФТ. Минимальная сумма покупки воды составляет              654 528 тыс.тенге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периода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59 688,88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91 870,00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60 109,82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53 875,63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108 479,50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40 559,39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Общие и административные расходы, всего: в том числе: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59 688,88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91 870,00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60 109,82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53 875,63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108 479,50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40 559,39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0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15 439,73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16 057,32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15 748,53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14 115,19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7 338,04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  6 777,15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    48,01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основание решения суда был произведен возврат излишне оплаченной суммы на лицевые счета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расходы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24 654,83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25 641,02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9 478,30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8 495,27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23 716,49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1 176,74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выплату вознаграждений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-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затрат на предоставление услуг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1 307 585,28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1 875 568,28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840 482,41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753 313,23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1 822 899,02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392 834,12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116,89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 (РБА*СП)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11 562,14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25 683,31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18 622,73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22 153,02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25 683,31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3 530,29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15,94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доходов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1 319 147,42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1 901 251,59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1 610 199,50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1 755 725,55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1 848 582,33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396 364,41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14,80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2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оказываемых услуг (товаров, работ)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тыс.м3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6 674,27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6 674,27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6 674,27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0,90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5 982,06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692,21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10,37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Уменьшение объема оказанных услуг не зависящих от субъекта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необоснованный доход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5 533,09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5 533,09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5 533,09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5 533,09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4 954,08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     579,01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10,46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Уменьшение объема реализации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Тариф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тенге/м3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196,82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284,03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240,43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1 952 714,90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308,19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67,77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28,19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5650314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Водовод Караганда Темиртау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42E47B-1653-4D1F-A434-162B9E823E05}"/>
              </a:ext>
            </a:extLst>
          </p:cNvPr>
          <p:cNvSpPr txBox="1"/>
          <p:nvPr/>
        </p:nvSpPr>
        <p:spPr>
          <a:xfrm>
            <a:off x="2411760" y="180564"/>
            <a:ext cx="5472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Ремонтная кампания ТОО «Окжетпес-Т»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9322"/>
            <a:ext cx="2712852" cy="475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25" y="799365"/>
            <a:ext cx="2851125" cy="518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14389" y="6095861"/>
            <a:ext cx="356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трубопровода 8 микрорайона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85" y="1052736"/>
            <a:ext cx="2469257" cy="439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59624" y="5511085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Мичурина, д. 23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ХПВ протяженностью 95 метров.</a:t>
            </a:r>
          </a:p>
        </p:txBody>
      </p:sp>
    </p:spTree>
    <p:extLst>
      <p:ext uri="{BB962C8B-B14F-4D97-AF65-F5344CB8AC3E}">
        <p14:creationId xmlns:p14="http://schemas.microsoft.com/office/powerpoint/2010/main" val="2604104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утвержденной инвестиционной программы по итогам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ТОО «Окжетпес-Т»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услуги «Подача воды по распределительным сетям"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58766"/>
              </p:ext>
            </p:extLst>
          </p:nvPr>
        </p:nvGraphicFramePr>
        <p:xfrm>
          <a:off x="395536" y="1484784"/>
          <a:ext cx="8229598" cy="4013787"/>
        </p:xfrm>
        <a:graphic>
          <a:graphicData uri="http://schemas.openxmlformats.org/drawingml/2006/table">
            <a:tbl>
              <a:tblPr/>
              <a:tblGrid>
                <a:gridCol w="647082"/>
                <a:gridCol w="2234688"/>
                <a:gridCol w="378091"/>
                <a:gridCol w="647082"/>
                <a:gridCol w="647082"/>
                <a:gridCol w="632033"/>
                <a:gridCol w="632033"/>
                <a:gridCol w="626390"/>
                <a:gridCol w="558672"/>
                <a:gridCol w="1226445"/>
              </a:tblGrid>
              <a:tr h="1262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6010" marR="6010" marT="60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мероприятия  с учетом корректировки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 изм.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Утверждено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12 месяцев 2023 года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примечание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Кол-во , м,шт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инвестиций, тыс. тенге (без НДС)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Кол-во по факту, м,шт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инвестиций, тыс. тенге (без НДС)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сетей.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2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хоз-питьевого водопровода вдоль пр. Республики от ул. Сейфулина до ул. Караганды методом горизонтально-направленного бурения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26 266,53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30 868,98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4 602,45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17,52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. Связано с ростом стоимости материалов по ГЗ и с дополнительной  работой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водовода  в районе ЧНФ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60,05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6 208,51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60,05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6 143,59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-64,92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-1,05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дефектных участков стальных трубопроводов на пластиковый водопровод : 6 мкр 27-30; Байсеитовой-Строителей; 71 квартал ул. Тищенко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885,5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4 216,23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885,5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3 900,52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-315,71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-7,49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Итого  за 2023 год :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1 345,55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36 691,27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885,50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40 913,09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                   -  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126209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Дополнительные мероприятия на 2023 год ( в рамках государственной программы "Тариф в обмен на инвестиции")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55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хоз-питьевого водопровода вдоль пр. Республики от пр. Строителей до ул. Караганды с переходом через ул. Караганды методом горизонтально-направленного бурения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29 121,17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31 822,23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2 701,06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9,28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Реализация данного мероприятия  исполнена на 100%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ВСЕГО за 2023 год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1 625,55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65 812,44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1 165,50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72 735,33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6 922,89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10,52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7BC99-28B5-4A90-9C9D-07D668D7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92088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соблюдении показателей качества и надежности регулируемых услуг 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Вид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услуги:  Подача воды по распределительным сетям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65252"/>
              </p:ext>
            </p:extLst>
          </p:nvPr>
        </p:nvGraphicFramePr>
        <p:xfrm>
          <a:off x="395536" y="908720"/>
          <a:ext cx="8352928" cy="4919097"/>
        </p:xfrm>
        <a:graphic>
          <a:graphicData uri="http://schemas.openxmlformats.org/drawingml/2006/table">
            <a:tbl>
              <a:tblPr/>
              <a:tblGrid>
                <a:gridCol w="576064"/>
                <a:gridCol w="792088"/>
                <a:gridCol w="4104456"/>
                <a:gridCol w="864096"/>
                <a:gridCol w="1008112"/>
                <a:gridCol w="1008112"/>
              </a:tblGrid>
              <a:tr h="293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</a:t>
                      </a:r>
                      <a:r>
                        <a:rPr lang="ru-RU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значение,принятое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отчетный год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42,44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 хоз-питьевого водопровода вдоль пр.Республики от ул.Сейфулина  до ул.Караганды методом горизонтально-направленного бурения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26 266,53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30 868,98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19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водопроводные сети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1 920 099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1 920 099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10,61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0,00013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0,00013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8,45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водовода в районе ЧНФ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6 208,51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6 143,59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5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водопроводные сети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60,05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60,05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2,11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59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2,11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0,0002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0,0002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5,36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дефектных участков стальных трубопроводов на пластиковый водопровод: 6 мкр.27-30,Байсеитовой-Строителей,71 квартал,ул.Тищенко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4 216,23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3 900,52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водопроводные сети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885,5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885,5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1,34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22,14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22,14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1,34</a:t>
                      </a:r>
                    </a:p>
                  </a:txBody>
                  <a:tcPr marL="3629" marR="3629" marT="36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629" marR="3629" marT="3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225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7BC99-28B5-4A90-9C9D-07D668D7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248" y="116632"/>
            <a:ext cx="2160240" cy="57606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008858"/>
              </p:ext>
            </p:extLst>
          </p:nvPr>
        </p:nvGraphicFramePr>
        <p:xfrm>
          <a:off x="323528" y="692696"/>
          <a:ext cx="8496945" cy="5156946"/>
        </p:xfrm>
        <a:graphic>
          <a:graphicData uri="http://schemas.openxmlformats.org/drawingml/2006/table">
            <a:tbl>
              <a:tblPr/>
              <a:tblGrid>
                <a:gridCol w="463230"/>
                <a:gridCol w="688898"/>
                <a:gridCol w="4392488"/>
                <a:gridCol w="936104"/>
                <a:gridCol w="1224136"/>
                <a:gridCol w="792089"/>
              </a:tblGrid>
              <a:tr h="376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значение,принятое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отчетный год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1,34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1,34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0,0012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0,0012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Дополнительные мероприятия на 2023 год ( в рамках государственной программы "Тариф в обмен на инвестиции)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0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43,75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хоз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-питьевого водопровода вдоль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пр.Республики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от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пр.Строителей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до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ул.Караганды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 переходом через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ул.Караганды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 переход через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пр.р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до ВК в районе гостиницы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Стилл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АО "АМТ"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еспублики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методом горизонтально направленного бурения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29 121,17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31 822,23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водопроводные сети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10,94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10,94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4.3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10,94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10,94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0,0012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0,0012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6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сумма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всем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мероприятиям, направленным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достижение целевых показателей ИП 2023</a:t>
                      </a:r>
                    </a:p>
                  </a:txBody>
                  <a:tcPr marL="6260" marR="6260" marT="62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65 812,44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72 735,33</a:t>
                      </a:r>
                    </a:p>
                  </a:txBody>
                  <a:tcPr marL="6260" marR="6260" marT="6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732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57B660-7F7B-4E04-99F0-263207A4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достижении показателей эффективности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услуги:  Подача воды по распределительным сетям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81995"/>
              </p:ext>
            </p:extLst>
          </p:nvPr>
        </p:nvGraphicFramePr>
        <p:xfrm>
          <a:off x="467544" y="908720"/>
          <a:ext cx="8352929" cy="5768262"/>
        </p:xfrm>
        <a:graphic>
          <a:graphicData uri="http://schemas.openxmlformats.org/drawingml/2006/table">
            <a:tbl>
              <a:tblPr/>
              <a:tblGrid>
                <a:gridCol w="576064"/>
                <a:gridCol w="936104"/>
                <a:gridCol w="2355113"/>
                <a:gridCol w="873572"/>
                <a:gridCol w="873572"/>
                <a:gridCol w="883388"/>
                <a:gridCol w="1069881"/>
                <a:gridCol w="785235"/>
              </a:tblGrid>
              <a:tr h="394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показателей эффективности реализации.Абсолютное отклонение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42,44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 хоз-питьевого водопровода вдоль пр.Республики от ул.Сейфулина  до ул.Караганды методом горизонтально-направленного бурения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26 266,53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30 868,98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4 602,45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0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водопроводные сети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371 037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371 037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10,61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0,00013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0,00013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8,45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водовода в районе ЧНФ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6 208,51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6 143,59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-64,92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водопроводные сети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60,05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60,05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2,11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2,11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0,0002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0,0002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5,36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дефектных участков стальных трубопроводов на пластиковый водопровод: 6 мкр.27-30,Байсеитовой-Строителей,71 квартал,ул.Тищенко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4 216,23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3 900,52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-315,71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водопроводные сети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885,5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885,5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1,34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22,14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22,14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1,34</a:t>
                      </a:r>
                    </a:p>
                  </a:txBody>
                  <a:tcPr marL="3981" marR="3981" marT="39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981" marR="3981" marT="39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785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56003"/>
              </p:ext>
            </p:extLst>
          </p:nvPr>
        </p:nvGraphicFramePr>
        <p:xfrm>
          <a:off x="611560" y="1015663"/>
          <a:ext cx="8064895" cy="5221516"/>
        </p:xfrm>
        <a:graphic>
          <a:graphicData uri="http://schemas.openxmlformats.org/drawingml/2006/table">
            <a:tbl>
              <a:tblPr/>
              <a:tblGrid>
                <a:gridCol w="22478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6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15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27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82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284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74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 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Износ, % 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Нормативно-технические потери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Поставщики энергоресурсов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876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Теплоснабжение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77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  <a:r>
                        <a:rPr lang="ru-RU" sz="1100" b="1" i="0" u="none" strike="noStrike">
                          <a:solidFill>
                            <a:srgbClr val="9E3611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</a:t>
                      </a:r>
                      <a:r>
                        <a:rPr lang="ru-RU" sz="1100" b="1" i="0" u="none" strike="noStrike">
                          <a:solidFill>
                            <a:srgbClr val="9E3611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426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QARMET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(96%)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Насосные станции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 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ТОО «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BasselGroupLLS» (4%)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0396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Холодное водоснабжение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Водопроводные сети</a:t>
                      </a:r>
                      <a:r>
                        <a:rPr lang="ru-RU" sz="1100" b="1" i="0" u="none" strike="noStrike">
                          <a:solidFill>
                            <a:srgbClr val="9E3611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</a:t>
                      </a:r>
                      <a:r>
                        <a:rPr lang="ru-RU" sz="1100" b="1" i="0" u="none" strike="noStrike">
                          <a:solidFill>
                            <a:srgbClr val="9E3611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12,93%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ТОО "Караганды су" (58%)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0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Насосные станции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 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ТОО "Аква-Трейдинг" (42%)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0396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Отведение сточных вод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0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Канализационные сети</a:t>
                      </a:r>
                      <a:r>
                        <a:rPr lang="ru-RU" sz="1100" b="1" i="0" u="none" strike="noStrike">
                          <a:solidFill>
                            <a:srgbClr val="9E3611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</a:t>
                      </a:r>
                      <a:r>
                        <a:rPr lang="ru-RU" sz="1100" b="1" i="0" u="none" strike="noStrike">
                          <a:solidFill>
                            <a:srgbClr val="9E3611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245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0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Насосные станции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 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396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Передача электрической энергии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0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Электрические сети</a:t>
                      </a:r>
                      <a:r>
                        <a:rPr lang="ru-RU" sz="1100" b="1" i="0" u="none" strike="noStrike">
                          <a:solidFill>
                            <a:srgbClr val="9E3611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</a:t>
                      </a:r>
                      <a:r>
                        <a:rPr lang="ru-RU" sz="1100" b="1" i="0" u="none" strike="noStrike">
                          <a:solidFill>
                            <a:srgbClr val="9E3611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1 195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11,0%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“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КарПромЭнерго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0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Трансформаторных пунктов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03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 сетей: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1 872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83768" y="23227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характеристики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20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57B660-7F7B-4E04-99F0-263207A4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280" y="116632"/>
            <a:ext cx="1820888" cy="70609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121631"/>
              </p:ext>
            </p:extLst>
          </p:nvPr>
        </p:nvGraphicFramePr>
        <p:xfrm>
          <a:off x="467544" y="764704"/>
          <a:ext cx="7992887" cy="5400602"/>
        </p:xfrm>
        <a:graphic>
          <a:graphicData uri="http://schemas.openxmlformats.org/drawingml/2006/table">
            <a:tbl>
              <a:tblPr/>
              <a:tblGrid>
                <a:gridCol w="312920"/>
                <a:gridCol w="834455"/>
                <a:gridCol w="1931168"/>
                <a:gridCol w="527494"/>
                <a:gridCol w="1060950"/>
                <a:gridCol w="1072871"/>
                <a:gridCol w="1299366"/>
                <a:gridCol w="953663"/>
              </a:tblGrid>
              <a:tr h="468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показателей эффективности реализации.Абсолютное отклонение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1,34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311 481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311 481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1,34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0,0012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0,0012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Дополнительные мероприятия на 2023 год ( в рамках государственной программы "Тариф в обмен на инвестиции)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6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43,75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хоз-питьевого водопровода вдоль пр.Республики от пр.Строителей до ул.Караганды с переходом через ул.Караганды и переход через пр.р  до ВК в районе гостиницы Стилл АО "АМТ" еспублики методом горизонтально направленного бурения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29 121,17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31 822,23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2 701,06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водопроводные сети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10,94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10,94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4.3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10,94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371 037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371 037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10,94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0,0012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0,0012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60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Итого,сумма по всем мероприятиям,направленным на достижение целевых показателей ИП 2023</a:t>
                      </a:r>
                    </a:p>
                  </a:txBody>
                  <a:tcPr marL="6251" marR="6251" marT="6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65 812,44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72 735,33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6 922,89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6251" marR="6251" marT="6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009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3528" y="5805264"/>
            <a:ext cx="8426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участка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-питьевого водопровода вдоль пр. Республики от ул. Сейфулина до ул. Караганды методом горизонтально-направленного бурения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144AEC-47D7-4DFD-AA1A-BD5FDA418140}"/>
              </a:ext>
            </a:extLst>
          </p:cNvPr>
          <p:cNvSpPr txBox="1"/>
          <p:nvPr/>
        </p:nvSpPr>
        <p:spPr>
          <a:xfrm>
            <a:off x="2195736" y="188640"/>
            <a:ext cx="5591944" cy="367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инвестиционной программы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14" y="1700808"/>
            <a:ext cx="302433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9" y="708869"/>
            <a:ext cx="2774053" cy="486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55" y="779088"/>
            <a:ext cx="2600559" cy="472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9672" y="391479"/>
            <a:ext cx="626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Структура затрат по услуге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«Отведение сточных вод»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37D47276-31B0-431C-8D59-B253B58B22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427241"/>
              </p:ext>
            </p:extLst>
          </p:nvPr>
        </p:nvGraphicFramePr>
        <p:xfrm>
          <a:off x="179512" y="908720"/>
          <a:ext cx="8532440" cy="5479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1823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Отчет об из исполнении тарифной сметы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Услуги по отведению сточных вод</a:t>
            </a:r>
            <a:endParaRPr lang="ru-RU" sz="1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490517"/>
              </p:ext>
            </p:extLst>
          </p:nvPr>
        </p:nvGraphicFramePr>
        <p:xfrm>
          <a:off x="467544" y="1196752"/>
          <a:ext cx="8229600" cy="4081324"/>
        </p:xfrm>
        <a:graphic>
          <a:graphicData uri="http://schemas.openxmlformats.org/drawingml/2006/table">
            <a:tbl>
              <a:tblPr/>
              <a:tblGrid>
                <a:gridCol w="585400"/>
                <a:gridCol w="1450195"/>
                <a:gridCol w="502616"/>
                <a:gridCol w="585400"/>
                <a:gridCol w="585400"/>
                <a:gridCol w="585400"/>
                <a:gridCol w="526269"/>
                <a:gridCol w="626792"/>
                <a:gridCol w="597226"/>
                <a:gridCol w="594270"/>
                <a:gridCol w="1590632"/>
              </a:tblGrid>
              <a:tr h="3515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показателей*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Предусмотрено в утвержденной тарифной смете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Уменьшение объема реализации. п.п.4 п.220 ПФТ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Фактически сложившиеся показатели тарифной сметы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Отклонение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Причины отклонения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январь-июнь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июль-декабрь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3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производство товаров и предоставление услуг, всего, в том числе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тысяч тенге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759 856,68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868 928,14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805 207,67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674 809,47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1 044 803,63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452 745,71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Материальные затраты, всего, в том числе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337 443,20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337 443,20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337 443,20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282 796,44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376 786,02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93 989,58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Сырье и материалы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82 974,82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82 974,82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82 974,82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69 537,58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256 261,06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186 723,48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проведение плановых работ на обслуживание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Горюче-смазочные материалы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14 764,36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14 764,36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14 764,36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12 373,36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29 491,35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17 117,99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138,35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на 160%.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Энергия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239 704,02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239 704,02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239 704,02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200 885,49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91 033,61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109 851,88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       54,68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 исполненно на 54%. В связи со снижением объема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оплату труда, всего, в том числе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183 729,63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292 801,09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238 265,36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199 679,82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408 040,54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208 360,73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Амортизация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107 178,90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107 178,90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97 994,16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82 124,64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236 282,72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138 288,56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Ремонт, всего, в том числе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97 994,16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97 994,16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97 994,16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82 124,64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-  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14 659,58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затраты (расшифровать)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33 510,79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33 510,79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33 510,79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28 083,94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23 694,34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  2 552,73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           54,68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Не исполненно на 54%. По результатам проведения гос.закупок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8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периода всего, в том числе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54 543,86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80 450,17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67 497,01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56 566,31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105 086,01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Общие и административные расходы, всего: в том числе: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54 543,86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80 450,17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67 497,01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56 566,31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105 086,01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40 558,56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6.5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расходы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12 016,09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12 016,09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12 016,09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10 070,16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18 031,31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7 961,15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8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выплату вознаграждений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-  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8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затрат на предоставление услуг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814 400,53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949 378,31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872 704,68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731 375,78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1 149 889,64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418 513,86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57,22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IV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 (РБА*СП)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22 518,57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22 518,57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22 518,57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22 518,57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22 518,57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-  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-  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доходов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836 919,10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971 896,88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895 223,25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-  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1 172 408,21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1 172 408,21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VII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оказываемых услуг (товаров, работ)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тыс.м3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21 817,20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21 817,20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21 817,20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0,84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18 284,04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18 283,21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Снижение объема оказанных услуг не зависящих от субъекта п.п.4. п.220 ПФТ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неисполнения</a:t>
                      </a:r>
                    </a:p>
                  </a:txBody>
                  <a:tcPr marL="4565" marR="4565" marT="45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494 825,42   </a:t>
                      </a:r>
                    </a:p>
                  </a:txBody>
                  <a:tcPr marL="4565" marR="4565" marT="45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110 990,21   </a:t>
                      </a:r>
                    </a:p>
                  </a:txBody>
                  <a:tcPr marL="4565" marR="4565" marT="45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110 990,21   </a:t>
                      </a:r>
                    </a:p>
                  </a:txBody>
                  <a:tcPr marL="4565" marR="4565" marT="45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-  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93 016,06   </a:t>
                      </a:r>
                    </a:p>
                  </a:txBody>
                  <a:tcPr marL="4565" marR="4565" marT="45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93 016,06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Уменьшение объема реализации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IX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Тариф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тенге/ м3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15,68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39,46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35,95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-  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59,03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59,03   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65" marR="4565" marT="4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утвержденной инвестиционной программы по итогам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ТОО "Окжетпес-Т"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"Отведение сточных вод"</a:t>
            </a:r>
            <a:endParaRPr lang="ru-RU" sz="1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899399"/>
              </p:ext>
            </p:extLst>
          </p:nvPr>
        </p:nvGraphicFramePr>
        <p:xfrm>
          <a:off x="539552" y="1556792"/>
          <a:ext cx="8229599" cy="3202447"/>
        </p:xfrm>
        <a:graphic>
          <a:graphicData uri="http://schemas.openxmlformats.org/drawingml/2006/table">
            <a:tbl>
              <a:tblPr/>
              <a:tblGrid>
                <a:gridCol w="647082"/>
                <a:gridCol w="2234689"/>
                <a:gridCol w="378091"/>
                <a:gridCol w="647082"/>
                <a:gridCol w="647082"/>
                <a:gridCol w="632033"/>
                <a:gridCol w="632033"/>
                <a:gridCol w="626390"/>
                <a:gridCol w="558672"/>
                <a:gridCol w="1226445"/>
              </a:tblGrid>
              <a:tr h="1262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6010" marR="6010" marT="60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мероприятия  с учетом корректировки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 изм.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Утверждено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12 месяцев 2023 года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примечание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Кол-во , м,шт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инвестиций, тыс. тенге (без НДС)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Кол-во по факту, м,шт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инвестиций, тыс. тенге (без НДС)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сетей.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2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напорного коллектора от ФНС 35 квартала в сторону ТЛМЗ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69 074,18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69 264,55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190,37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0,28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. Связано с ростом стоимости материалов по ГЗ и с дополнительной  работой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оборудования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2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Демонтаж и монтаж комплекта вакуумного выключателя с электромагнитным приводом, релейной защиты и автоматики. Пусконаладочные работы на ФНС квартала АБВ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к-т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31 623,29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31 623,29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Закуп и установка насоса ГРАТ 1800х67 для перекачивания фекальных вод на ФНС квартала АБВ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29 000,00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29 000,00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ВСЕГО  за 2023 год :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129 697,47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129 887,84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190,37   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" marR="6010" marT="6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7BC99-28B5-4A90-9C9D-07D668D7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778098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соблюдении показателей качества и надежности регулируемых услуг 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Вид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услуги:  Отведение сточных вод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549823"/>
              </p:ext>
            </p:extLst>
          </p:nvPr>
        </p:nvGraphicFramePr>
        <p:xfrm>
          <a:off x="251520" y="1052736"/>
          <a:ext cx="8640958" cy="5569144"/>
        </p:xfrm>
        <a:graphic>
          <a:graphicData uri="http://schemas.openxmlformats.org/drawingml/2006/table">
            <a:tbl>
              <a:tblPr/>
              <a:tblGrid>
                <a:gridCol w="670419"/>
                <a:gridCol w="819401"/>
                <a:gridCol w="3948024"/>
                <a:gridCol w="968383"/>
                <a:gridCol w="1191856"/>
                <a:gridCol w="1042875"/>
              </a:tblGrid>
              <a:tr h="289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53,4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напорного коллектора от ФНС 35 квартала в сторону ТЛМЗ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69 074,18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69 264,55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2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канализационные сети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13,35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7,46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7,46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13,35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7,5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7,5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3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13,35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1 920 099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1 920 099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13,35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Демонтаж и монтаж комплекта вакуумного выключателя с электромагнитным приводом,релейной защиты и автоматики.Пусконаладочные работы на ФНС квартала АБВ.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31 623,29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31 623,29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комплект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6,08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6,08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9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6,08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6,08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22,3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Закуп и установка насоса ГРАТ 1800х67 для перекачивания фекальных вод на ФНС квартала АБВ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29 000,00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29 000,00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комплект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5,58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5,58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9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5,58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5,58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33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073" marR="3073" marT="3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было утверждено на 2023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129 697,47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129 887,84</a:t>
                      </a:r>
                    </a:p>
                  </a:txBody>
                  <a:tcPr marL="3073" marR="3073" marT="30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682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57B660-7F7B-4E04-99F0-263207A4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достижении показателей эффективности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услуги:  Отведение сточных вод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186757"/>
              </p:ext>
            </p:extLst>
          </p:nvPr>
        </p:nvGraphicFramePr>
        <p:xfrm>
          <a:off x="323528" y="913999"/>
          <a:ext cx="8280920" cy="5482371"/>
        </p:xfrm>
        <a:graphic>
          <a:graphicData uri="http://schemas.openxmlformats.org/drawingml/2006/table">
            <a:tbl>
              <a:tblPr/>
              <a:tblGrid>
                <a:gridCol w="504056"/>
                <a:gridCol w="864096"/>
                <a:gridCol w="2465788"/>
                <a:gridCol w="866041"/>
                <a:gridCol w="866041"/>
                <a:gridCol w="875774"/>
                <a:gridCol w="1060660"/>
                <a:gridCol w="778464"/>
              </a:tblGrid>
              <a:tr h="270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показателей эффективности реализации.Абсолютное отклонение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53,4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напорного коллектора от ФНС 35 квартала в сторону ТЛМЗ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69 074,18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69 264,55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190,37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25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канализационные сети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13,35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7,46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7,46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13,35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7,5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7,5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13,35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1 920 099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1 920 099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13,35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Демонтаж и монтаж комплекта вакуумного выключателя с электромагнитным приводом,релейной защиты и автоматики.Пусконаладочные работы на ФНС квартала АБВ.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31 623,29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31 623,29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комплект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6,08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6,08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6,08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6,08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22,3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Закуп и установка насоса ГРАТ 1800х67 для перекачивания фекальных вод на ФНС квартала АБВ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29 000,00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29 000,00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комплект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5,58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5,58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5,58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электроэнергию на единицу услуги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киловатт-час/год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3 212 600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5,58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3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Итого,сумма по всем мероприятиям,направленным на достижение целевых показателей ИП 2023</a:t>
                      </a:r>
                    </a:p>
                  </a:txBody>
                  <a:tcPr marL="3340" marR="3340" marT="33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129 697,47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129 887,84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190,37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</a:t>
                      </a:r>
                    </a:p>
                  </a:txBody>
                  <a:tcPr marL="3340" marR="3340" marT="3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497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6392329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1400" dirty="0">
                <a:solidFill>
                  <a:srgbClr val="000000"/>
                </a:solidFill>
                <a:latin typeface="Times New Roman"/>
              </a:rPr>
              <a:t>Замена участка напорного коллектора от ФНС-35 до ТЛМЗ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58C51C-E02A-430F-951A-40B546AAAB01}"/>
              </a:ext>
            </a:extLst>
          </p:cNvPr>
          <p:cNvSpPr txBox="1"/>
          <p:nvPr/>
        </p:nvSpPr>
        <p:spPr>
          <a:xfrm>
            <a:off x="2195736" y="188640"/>
            <a:ext cx="5591944" cy="367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инвестиционной программы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97" y="1052736"/>
            <a:ext cx="2268414" cy="404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30" y="908720"/>
            <a:ext cx="4159078" cy="22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3743"/>
            <a:ext cx="2177704" cy="48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412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2160" y="1772816"/>
            <a:ext cx="28723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Отпуск в сеть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Рост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15 857 тыс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кВт*ч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(4,6%)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Реализация: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Рост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18 237 тыс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кВт*ч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(6,6%)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Собственные нужды: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Рост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2 176 тыс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кВт*ч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(9,4%)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Нормативные потери: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Рост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878 тыс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кВт*ч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(2,5%)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Сверхнормативные потери: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Рост на 674 тыс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кВт*ч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(5,7%)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9792" y="8978"/>
            <a:ext cx="9144000" cy="92211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Баланс электрической энергии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0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0727984"/>
              </p:ext>
            </p:extLst>
          </p:nvPr>
        </p:nvGraphicFramePr>
        <p:xfrm>
          <a:off x="467544" y="1052736"/>
          <a:ext cx="532859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773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Структура затрат по услуге «Передача и распределение электрической энергии»</a:t>
            </a:r>
            <a:endParaRPr lang="ru-RU" sz="1600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37D47276-31B0-431C-8D59-B253B58B22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069089"/>
              </p:ext>
            </p:extLst>
          </p:nvPr>
        </p:nvGraphicFramePr>
        <p:xfrm>
          <a:off x="323528" y="980728"/>
          <a:ext cx="8496944" cy="5441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84168" y="1696120"/>
            <a:ext cx="28723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Покупка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Снижение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88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Гкал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(7,0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%)</a:t>
            </a:r>
          </a:p>
          <a:p>
            <a:endParaRPr lang="ru-RU" sz="1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Реализация: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Увеличение на 5,5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Гкал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(0,5%)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Нормативные потери: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Снижение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9,2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Гкал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(3,5%)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обоснованно утвержденному уполномоченным органом нормативных потерь с ежегодным снижением (2021-20,05% 2022-20,0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%, 2023-19,5%)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Сверхнормативные потери: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Снижение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Гкал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(75%)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11" y="0"/>
            <a:ext cx="9099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Баланс тепловой энергии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609487"/>
              </p:ext>
            </p:extLst>
          </p:nvPr>
        </p:nvGraphicFramePr>
        <p:xfrm>
          <a:off x="755576" y="1340768"/>
          <a:ext cx="496855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3246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из исполнении тарифной сметы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передаче и распределению электрической энергии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763794"/>
              </p:ext>
            </p:extLst>
          </p:nvPr>
        </p:nvGraphicFramePr>
        <p:xfrm>
          <a:off x="323528" y="1052736"/>
          <a:ext cx="8352929" cy="5596745"/>
        </p:xfrm>
        <a:graphic>
          <a:graphicData uri="http://schemas.openxmlformats.org/drawingml/2006/table">
            <a:tbl>
              <a:tblPr/>
              <a:tblGrid>
                <a:gridCol w="501489"/>
                <a:gridCol w="2234815"/>
                <a:gridCol w="648072"/>
                <a:gridCol w="1008112"/>
                <a:gridCol w="1008112"/>
                <a:gridCol w="720080"/>
                <a:gridCol w="576064"/>
                <a:gridCol w="1656185"/>
              </a:tblGrid>
              <a:tr h="5738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показателей*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Предусмотрено в утвержденной </a:t>
                      </a:r>
                      <a:endParaRPr lang="ru-RU" sz="7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тарифной 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смете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Фактически сложившиеся показатели тарифной сметы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Отклонение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Причины отклонения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3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производство товаров и предоставление услуг, всего, в том числе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тысяч тенге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550 794,66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1 062 405,86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511 611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93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59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Материальные затраты, всего, в том числе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18 392,62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29 011,98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10 619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58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Сырье и материалы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3 228,98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3 228,98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Горюче-смазочные материалы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14 726,31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25 124,36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10 398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71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на 115%.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Энергия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437,33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  658,64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221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51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на 151%.  Рост снязан с увеличением тарифа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оплату труда, всего, в том числе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112 946,95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399 248,64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286 302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253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Амортизация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Ремонт, всего, в том числе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91 169,44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103 788,64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затраты (расшифровать)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328 285,65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530 356,60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089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5.6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Покупка электрической энергии на восполнение нормативно-технических потерь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300 000,00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498 765,04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198 765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66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на 166%.  Рост снязан с увеличением тарифа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периода всего, в том числе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30 139,05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77 662,16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59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Общие и административные расходы, всего: в том числе: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30 139,05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77 662,16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6.4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Налоги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380,75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8 203,79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7 823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2 055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6.5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расходы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6 978,07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16 578,88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9 601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138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275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1" u="none" strike="noStrike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1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выплату вознаграждений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затрат на предоставление услуг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580 933,71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1 140 068,02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559 134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96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26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932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доходов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580 933,71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1 140 068,02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559 134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96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59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VII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оказываемых услуг (товаров, работ)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 кВт*ч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243 264,33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274 796,30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31 532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13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Увеличение объема оказанных услуг не зависящих от субъекта п.п.4.п.220 ПФТ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2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VIII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Нормативные технические потери</a:t>
                      </a:r>
                    </a:p>
                  </a:txBody>
                  <a:tcPr marL="4110" marR="4110" marT="4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11,00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    11,00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тыс.кВт*ч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26 263,06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26 263,06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 -  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IX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Тариф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тенге/ кВт*ч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2,39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      4,15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2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74   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110" marR="4110" marT="4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82588" y="5527104"/>
            <a:ext cx="2556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1400" dirty="0">
                <a:solidFill>
                  <a:srgbClr val="000000"/>
                </a:solidFill>
                <a:latin typeface="Times New Roman"/>
              </a:rPr>
              <a:t>ул. Привольная - Восточная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58C51C-E02A-430F-951A-40B546AAAB01}"/>
              </a:ext>
            </a:extLst>
          </p:cNvPr>
          <p:cNvSpPr txBox="1"/>
          <p:nvPr/>
        </p:nvSpPr>
        <p:spPr>
          <a:xfrm>
            <a:off x="2195736" y="188640"/>
            <a:ext cx="4104456" cy="367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Ремонтная кампания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0456"/>
            <a:ext cx="3027947" cy="55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6176"/>
            <a:ext cx="2607189" cy="328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9592" y="6283154"/>
            <a:ext cx="183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1400" dirty="0" smtClean="0">
                <a:solidFill>
                  <a:srgbClr val="000000"/>
                </a:solidFill>
                <a:latin typeface="Times New Roman"/>
              </a:rPr>
              <a:t>Обрезка деревьев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AutoShape 2" descr="blob:https://web.whatsapp.com/2bbbcc39-4ec8-4ff7-995e-c95564dfed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70" y="556015"/>
            <a:ext cx="2755157" cy="344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815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796" y="188640"/>
            <a:ext cx="77724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ФИНАНСОВО-ХОЗЯЙСТВЕННАЯ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ДЕЯТЕЛЬНОСТЬ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4170" y="5575829"/>
            <a:ext cx="457200" cy="457200"/>
          </a:xfrm>
          <a:noFill/>
        </p:spPr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9512" y="5877272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11654" y="825679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ТЕНГЕ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5985725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Убыток: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2 515 421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5575" y="54196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6 210 849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0489" y="5419672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8 726 270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1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2952493"/>
              </p:ext>
            </p:extLst>
          </p:nvPr>
        </p:nvGraphicFramePr>
        <p:xfrm>
          <a:off x="618011" y="1052736"/>
          <a:ext cx="3917985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1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58980"/>
              </p:ext>
            </p:extLst>
          </p:nvPr>
        </p:nvGraphicFramePr>
        <p:xfrm>
          <a:off x="4176464" y="1844824"/>
          <a:ext cx="4788024" cy="326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6892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4170" y="5575829"/>
            <a:ext cx="457200" cy="457200"/>
          </a:xfrm>
          <a:noFill/>
        </p:spPr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1603375" y="44624"/>
            <a:ext cx="5488905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33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4546" y="785794"/>
            <a:ext cx="6500858" cy="2643206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 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Бот, сайт: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показаний с приборов учета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детализации квитанции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заявки на опломбировку прибора учета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возможность оставить обращение генеральному директору предприятия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возможность оставить обращение об отсутствии ХВС, ГВС и Электроэнергии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lvl="0" algn="just" fontAlgn="base">
              <a:buFont typeface="Wingdings" pitchFamily="2" charset="2"/>
              <a:buChar char="ü"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уведомление о выставлении счетов за коммунальные услуги физическим лицам и индивидуальным предпринимателям и возможность внесения оплаты через мобильные приложения банков второго уровня.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формирования квитанции на оплату коммунальных услуг в режиме онлайн</a:t>
            </a: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857488" y="3708474"/>
            <a:ext cx="6000792" cy="1292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показаний с приборов учета в для дальнейшей передачи в бот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разъяснительная работа по начислению и задолженности</a:t>
            </a:r>
          </a:p>
          <a:p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9796" y="188640"/>
            <a:ext cx="77724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ПОТРЕБИТЕЛЯМИ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9" y="1081075"/>
            <a:ext cx="825860" cy="82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32" y="1893717"/>
            <a:ext cx="743195" cy="74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1876"/>
            <a:ext cx="2319646" cy="15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2928934"/>
            <a:ext cx="190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www.okjetpest.kz</a:t>
            </a:r>
            <a:endParaRPr lang="ru-RU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" y="5212085"/>
            <a:ext cx="1357322" cy="13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14480" y="5214950"/>
            <a:ext cx="65722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«Досудебный кабинет»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Осуществляется постоянный прием потребителей по вопросам задолженности, проводится разбирательство возникновения задолженности.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гарантийное обязательство на погашение задолженности частями в соответствии с утвержденным регламентом предприятия.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1912776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5845"/>
            <a:ext cx="828092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ПЕРСПЕКТИВАХ ДЕЯТЕЛЬНОСТИ (ПЛАНЫ РАЗВИТИЯ), В ТОМ ЧИСЛЕ ВОЗМОЖНЫХ ИЗМЕНЕНИЯХ ТАРИФОВ </a:t>
            </a:r>
          </a:p>
          <a:p>
            <a:pPr lvl="0" algn="ctr" fontAlgn="base"/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Реализация  АСКУЭ (автоматизированная система коммерческого учета электроэнергии).</a:t>
            </a:r>
          </a:p>
          <a:p>
            <a:pPr lvl="0"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Реализация ИИСКУВ (информационно-измерительная система коммерческого учета воды).</a:t>
            </a:r>
          </a:p>
          <a:p>
            <a:pPr lvl="0" fontAlgn="base">
              <a:buFont typeface="Wingdings" pitchFamily="2" charset="2"/>
              <a:buChar char="ü"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Реализация данного проекта позволит сократить сверхнормативные потери воды и электроэнергии, тем самым осуществить экономию средств предприятия.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algn="just" fontAlgn="base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86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420888"/>
            <a:ext cx="663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736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26064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Структура затрат по услуге «Теплоснабжение»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37D47276-31B0-431C-8D59-B253B58B22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130041"/>
              </p:ext>
            </p:extLst>
          </p:nvPr>
        </p:nvGraphicFramePr>
        <p:xfrm>
          <a:off x="395537" y="895265"/>
          <a:ext cx="8208912" cy="534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75982" y="3763029"/>
            <a:ext cx="4248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теплотрассы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пр. Республики 65-71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42E47B-1653-4D1F-A434-162B9E823E05}"/>
              </a:ext>
            </a:extLst>
          </p:cNvPr>
          <p:cNvSpPr txBox="1"/>
          <p:nvPr/>
        </p:nvSpPr>
        <p:spPr>
          <a:xfrm>
            <a:off x="2411760" y="180564"/>
            <a:ext cx="5472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Ремонтная кампания ТОО «Окжетпес-Т»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952328" cy="292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70806"/>
            <a:ext cx="42005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99954" y="6452710"/>
            <a:ext cx="4248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теплотрассы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Чернышевского 116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1422"/>
            <a:ext cx="3150096" cy="577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490066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об из исполнении тарифной сметы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по передаче и распределению тепловой энергии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723541"/>
              </p:ext>
            </p:extLst>
          </p:nvPr>
        </p:nvGraphicFramePr>
        <p:xfrm>
          <a:off x="251520" y="908720"/>
          <a:ext cx="8568953" cy="5472609"/>
        </p:xfrm>
        <a:graphic>
          <a:graphicData uri="http://schemas.openxmlformats.org/drawingml/2006/table">
            <a:tbl>
              <a:tblPr/>
              <a:tblGrid>
                <a:gridCol w="432048"/>
                <a:gridCol w="1728192"/>
                <a:gridCol w="576064"/>
                <a:gridCol w="720080"/>
                <a:gridCol w="720080"/>
                <a:gridCol w="720080"/>
                <a:gridCol w="936104"/>
                <a:gridCol w="720080"/>
                <a:gridCol w="432048"/>
                <a:gridCol w="1584177"/>
              </a:tblGrid>
              <a:tr h="3913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показателей*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Предусмотрено в утвержденной тарифной смете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Фактически сложившиеся показатели тарифной сметы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Отклонение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Причины отклонения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7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январь-июнь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июль-декабрь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Затраты на производство товаров и предоставление услуг,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тысяч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1 453 073,08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1 877 410,48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1 690 741,78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2 146 667,78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455 926,00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Материальные затраты,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330 504,48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330 504,48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330 504,48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428 920,92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98 416,44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30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Сырье и материалы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60 858,87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60 858,87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60 858,87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                  194 064,45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133 205,59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219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проведение плановых работ на обслуживание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Горюче-смазочные материалы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31 859,94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31 859,94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31 859,94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43 323,81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11 463,87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36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на 136%.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237 785,67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237 785,67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237 785,67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191 532,65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-         46 253,02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-              19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 исполненно на 18%. В связи со снижением объема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оплату труда,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358 410,15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676 343,44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517 376,79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847 709,16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330 332,36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64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на 88%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Амортизация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118 328,49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169 328,49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169 328,49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178 717,76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9 389,27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на 100%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Ремонт,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305 277,60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305 277,60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305 277,60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312 383,48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7 105,88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проведение плановых работ запланированно в летний период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затраты (расшифровать), в т.ч.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340 552,36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395 956,47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368 254,42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378 936,47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10 682,05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Исполненно на 92%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387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Покупка тепловой энергии на возмещение затрат по техническим нормативным потерям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273 274,11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328 678,22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300 976,16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327 599,32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26 623,15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Исполненно на 109%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периода всего, в том числе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103 131,08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148 899,87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126 015,48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202 843,76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76 828,28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61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Общие и административные расходы, всего: в том числе: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103 131,08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148 899,87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126 015,48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202 843,76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76 828,28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61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387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43 512,41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43 512,41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43 512,41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20 981,71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-         22 530,70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-              52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основание решения суда был произведен возврат излишне оплаченной суммы на лицевые счета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расходы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29 454,78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29 454,77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29 454,78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42 777,00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13 322,22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45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29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на выплату вознаграждений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затрат на предоставление услуг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1 556 204,16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2 026 310,36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1 816 757,26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2 349 511,54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532 754,28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387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IV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 (РБА*СП)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32 250,15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181 250,57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106 750,36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57 860,33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-         48 890,03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-              46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 связи с утверждением тарифа и получением дохода с 01.07.2023 года (пол года)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9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     -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доходов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//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1 588 454,31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2 207 560,93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1 923 507,62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2 407 371,87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483 864,25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25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оказываемых услуг (товаров, работ)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тыс.Гкал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1 029,23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1 029,23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1 029,23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1 054,02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24,79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  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Увеличение объема оказанных услуг не зависящих от субъекта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Тариф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тенге/ Гкал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1 543,34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2 144,87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1 868,88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2 284,00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415,12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                22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утвержденной инвестиционной программы по итогам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ТОО "Окжетпес-Т" 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"Передача и распределение тепловой энергии"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910068"/>
              </p:ext>
            </p:extLst>
          </p:nvPr>
        </p:nvGraphicFramePr>
        <p:xfrm>
          <a:off x="323528" y="1340768"/>
          <a:ext cx="8568952" cy="5221219"/>
        </p:xfrm>
        <a:graphic>
          <a:graphicData uri="http://schemas.openxmlformats.org/drawingml/2006/table">
            <a:tbl>
              <a:tblPr/>
              <a:tblGrid>
                <a:gridCol w="360040"/>
                <a:gridCol w="2880320"/>
                <a:gridCol w="432048"/>
                <a:gridCol w="576064"/>
                <a:gridCol w="648072"/>
                <a:gridCol w="648072"/>
                <a:gridCol w="648072"/>
                <a:gridCol w="517536"/>
                <a:gridCol w="418568"/>
                <a:gridCol w="1440160"/>
              </a:tblGrid>
              <a:tr h="1119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мероприятия  с учетом корректировки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 изм.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Утверждено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12 месяцев 2023 года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примечание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Кол-во , м,шт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инвестиций, тыс. тенге (без НДС)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Кол-во по факту, м,шт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инвестиций, тыс. тенге (без НДС)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Передача и распределение тепловой энергии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сетей.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105 квартала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1 045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24 924,61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1 045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24 949,76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25,15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0,10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. Связано с ростом стоимости материалов по ГЗ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по ул.Матросова,11(от ул.Ушинского до пр.Мира с переходом через пр.Мира)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8 987,66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9013,64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25,98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0,29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. Связано с ростом стоимости материалов по ГЗ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Подготовка проектов узлов учета тепловой энергии,устанавлиемых на вводе МЖД и на группу частных домов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3 404,48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3404,48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-  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Монтаж и поставка общедомовых узлов учета тепловой энергии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77 000,00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77000,00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-  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Запуп и установка оборудования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Демонтаж и монтаж камер КСО с поставкой оборудования на ТНС 8-го микрорайона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36 261,89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36261,89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-  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  за 2023 год :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150 578,64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150 629,77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51,13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0,39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72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Дополнительные мероприятия на 2023 год ( в рамках государственной программы "Тариф в обмен на инвестиции")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7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Закуп и установка приборов учета тепловой энергии на вводе в МЖД и врезке на группу частных домов г.Темиртау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71 580,64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-71 580,64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тарифа на доп. Инвестиции утвержден  с 01.07.2023 года. В связи с этим дополнительные мероприятия  ИП исполнены на 50%. Реализация данного мероприятия не исполнена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Закуп электродвигателей  ESQ V355-GST 6/0-315/1500 IP 23 IM 1001 об/мин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перменного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тока на ТНС-1 и ТНС -2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19 800,00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19 800,00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119квартала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17 944,06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18 078,20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134,14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0,75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. Связано с ростом стоимости материалов по ГЗ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Соцгорода (пр.Республики,103 и 35 квартал)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197,16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22 394,98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197,16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22 471,86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76,88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0,34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. Связано с ростом стоимости материалов по ГЗ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3.5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Старого города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155,825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8 268,49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155,825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8 271,68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3,19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0,04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100% . Связано с ростом стоимости материалов по ГЗ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3.6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стальной запорной арматуры на тепловых сетях:ф 800мм-2;ф600-6;ф400мм-4;ф300мм-6;ф200мм-13;ф150мм-7шт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60 012,25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17 326,58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-42 685,67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200 000,42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85 948,32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ВСЕГО на 2023 год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350 579,06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236 578,09   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51,13 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590" marR="4590" marT="4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7BC99-28B5-4A90-9C9D-07D668D7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43000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соблюдении показателей качества и надежности регулируемых услуг 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Вид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услуги:  Передача и распределение тепловой энергией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511748"/>
              </p:ext>
            </p:extLst>
          </p:nvPr>
        </p:nvGraphicFramePr>
        <p:xfrm>
          <a:off x="323528" y="1052736"/>
          <a:ext cx="8496944" cy="5586579"/>
        </p:xfrm>
        <a:graphic>
          <a:graphicData uri="http://schemas.openxmlformats.org/drawingml/2006/table">
            <a:tbl>
              <a:tblPr/>
              <a:tblGrid>
                <a:gridCol w="504056"/>
                <a:gridCol w="648072"/>
                <a:gridCol w="4608512"/>
                <a:gridCol w="792088"/>
                <a:gridCol w="1152128"/>
                <a:gridCol w="792088"/>
              </a:tblGrid>
              <a:tr h="3750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 целевого показателя , в процентах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данных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Целевое  значение,принятое на отчетный год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на отчетный год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1.Замена сетей.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10,50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105 квартала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24 924,61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24 949,76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7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 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1045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1045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6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0,41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0,41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2,63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0,071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0,071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Замена участка теплотрассы по ул.Матросова,11(от </a:t>
                      </a:r>
                      <a:r>
                        <a:rPr lang="ru-RU" sz="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ул.Ушинского</a:t>
                      </a:r>
                      <a:r>
                        <a:rPr lang="ru-RU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до </a:t>
                      </a:r>
                      <a:r>
                        <a:rPr lang="ru-RU" sz="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пр.Мира</a:t>
                      </a:r>
                      <a:r>
                        <a:rPr lang="ru-RU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 переходом через </a:t>
                      </a:r>
                      <a:r>
                        <a:rPr lang="ru-RU" sz="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пр.Мира</a:t>
                      </a:r>
                      <a:r>
                        <a:rPr lang="ru-RU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8 987,66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9 013,64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тепловые сети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" Обеспечение ( повышение) надежности и безопасности  услуг, предоставляемых потребителям"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0,95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0,95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0,111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0,111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11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0,95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0,95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0,019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0,019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1,44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Подготовка проектов узлов учета тепловой энергии,устанавлиемых на вводе МЖД и на группу частных домов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тенге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3 404,48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3 404,48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2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0,36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Износ производственных основных средств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0,36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Аварийность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11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 Цели 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Целевые показатели мероприятия инвестиционной программы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"Сокращение затрат на предоставление услуг"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0,36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Экономия тепловой энергии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0,36</a:t>
                      </a:r>
                    </a:p>
                  </a:txBody>
                  <a:tcPr marL="3345" marR="3345" marT="33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Потери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3345" marR="3345" marT="3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211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3063</TotalTime>
  <Words>9031</Words>
  <Application>Microsoft Office PowerPoint</Application>
  <PresentationFormat>Экран (4:3)</PresentationFormat>
  <Paragraphs>4464</Paragraphs>
  <Slides>46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Общие сведения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Отчет об из исполнении тарифной сметы Услуги по передаче и распределению тепловой энергии</vt:lpstr>
      <vt:lpstr>Информация об исполнении утвержденной инвестиционной программы по итогам 2023 года ТОО "Окжетпес-Т"  услуги "Передача и распределение тепловой энергии"</vt:lpstr>
      <vt:lpstr>Информация о соблюдении показателей качества и надежности регулируемых услуг по итогам Вид услуги:  Передача и распределение тепловой энергией</vt:lpstr>
      <vt:lpstr>Продолжение</vt:lpstr>
      <vt:lpstr>Продолжение</vt:lpstr>
      <vt:lpstr>Продолжение</vt:lpstr>
      <vt:lpstr>Информация о достижении показателей эффективности Вид услуги:  Передача и распределение тепловой энергией</vt:lpstr>
      <vt:lpstr>Продолжение</vt:lpstr>
      <vt:lpstr>Продолжение</vt:lpstr>
      <vt:lpstr>Продолжение</vt:lpstr>
      <vt:lpstr>Презентация PowerPoint</vt:lpstr>
      <vt:lpstr>Отчет об из исполнении тарифной сметы Услуги по снабжению тепловой энергией </vt:lpstr>
      <vt:lpstr>Информация об исполнении утвержденной инвестиционной программы по итогам 2022 года              ТОО «Окжетпес-Т»  услуги "Снабжение тепловой энергии"</vt:lpstr>
      <vt:lpstr>Информация о соблюдении показателей качества и надежности регулируемых услуг по итогам Вид услуги:  Снабжение тепловой энергией</vt:lpstr>
      <vt:lpstr>Информация о достижении показателей эффективности Вид услуги:  Снабжение тепловой энергией</vt:lpstr>
      <vt:lpstr>Баланс холодного водоснабжения</vt:lpstr>
      <vt:lpstr>Презентация PowerPoint</vt:lpstr>
      <vt:lpstr>Отчет об из исполнении тарифной сметы Услуги по подаче воды по распределительным сетям</vt:lpstr>
      <vt:lpstr>Презентация PowerPoint</vt:lpstr>
      <vt:lpstr>Информация об исполнении утвержденной инвестиционной программы по итогам 2023 года ТОО «Окжетпес-Т»  услуги «Подача воды по распределительным сетям"</vt:lpstr>
      <vt:lpstr>Информация о соблюдении показателей качества и надежности регулируемых услуг по итогам Вид услуги:  Подача воды по распределительным сетям</vt:lpstr>
      <vt:lpstr>Продолжение</vt:lpstr>
      <vt:lpstr>Информация о достижении показателей эффективности Вид услуги:  Подача воды по распределительным сетям</vt:lpstr>
      <vt:lpstr>Продолжение</vt:lpstr>
      <vt:lpstr>Презентация PowerPoint</vt:lpstr>
      <vt:lpstr>Презентация PowerPoint</vt:lpstr>
      <vt:lpstr>Отчет об из исполнении тарифной сметы Услуги по отведению сточных вод</vt:lpstr>
      <vt:lpstr>Информация об исполнении утвержденной инвестиционной программы по итогам 2023 года ТОО "Окжетпес-Т" услуги "Отведение сточных вод"</vt:lpstr>
      <vt:lpstr>Информация о соблюдении показателей качества и надежности регулируемых услуг по итогам Вид услуги:  Отведение сточных вод</vt:lpstr>
      <vt:lpstr>Информация о достижении показателей эффективности Вид услуги:  Отведение сточных вод</vt:lpstr>
      <vt:lpstr>Презентация PowerPoint</vt:lpstr>
      <vt:lpstr>Баланс электрической энергии</vt:lpstr>
      <vt:lpstr>Структура затрат по услуге «Передача и распределение электрической энергии»</vt:lpstr>
      <vt:lpstr>Отчет об из исполнении тарифной сметы Услуги по передаче и распределению электрической энергии</vt:lpstr>
      <vt:lpstr>Презентация PowerPoint</vt:lpstr>
      <vt:lpstr>ФИНАНСОВО-ХОЗЯЙСТВЕННАЯ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ww</cp:lastModifiedBy>
  <cp:revision>179</cp:revision>
  <cp:lastPrinted>2024-04-25T11:11:30Z</cp:lastPrinted>
  <dcterms:created xsi:type="dcterms:W3CDTF">2021-04-26T05:35:55Z</dcterms:created>
  <dcterms:modified xsi:type="dcterms:W3CDTF">2024-04-26T04:45:58Z</dcterms:modified>
</cp:coreProperties>
</file>